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9" r:id="rId4"/>
    <p:sldId id="260" r:id="rId5"/>
    <p:sldId id="258" r:id="rId6"/>
    <p:sldId id="261" r:id="rId7"/>
    <p:sldId id="262" r:id="rId8"/>
    <p:sldId id="263" r:id="rId9"/>
    <p:sldId id="264" r:id="rId10"/>
    <p:sldId id="265" r:id="rId11"/>
    <p:sldId id="266" r:id="rId12"/>
    <p:sldId id="268" r:id="rId13"/>
    <p:sldId id="269" r:id="rId14"/>
    <p:sldId id="270" r:id="rId15"/>
    <p:sldId id="267" r:id="rId16"/>
    <p:sldId id="271" r:id="rId17"/>
    <p:sldId id="272" r:id="rId18"/>
    <p:sldId id="273" r:id="rId19"/>
    <p:sldId id="274" r:id="rId20"/>
  </p:sldIdLst>
  <p:sldSz cx="9144000" cy="5143500" type="screen16x9"/>
  <p:notesSz cx="6858000" cy="9144000"/>
  <p:embeddedFontLst>
    <p:embeddedFont>
      <p:font typeface="DM Sans" pitchFamily="2" charset="0"/>
      <p:regular r:id="rId22"/>
      <p:bold r:id="rId23"/>
      <p:italic r:id="rId24"/>
      <p:boldItalic r:id="rId25"/>
    </p:embeddedFont>
    <p:embeddedFont>
      <p:font typeface="DM Sans SemiBold" panose="020B0604020202020204" charset="0"/>
      <p:regular r:id="rId26"/>
      <p:bold r:id="rId27"/>
      <p:italic r:id="rId28"/>
      <p:boldItalic r:id="rId29"/>
    </p:embeddedFont>
    <p:embeddedFont>
      <p:font typeface="Fira Sans Extra Condensed" panose="020B0503050000020004" pitchFamily="34"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04">
          <p15:clr>
            <a:srgbClr val="9AA0A6"/>
          </p15:clr>
        </p15:guide>
        <p15:guide id="2" orient="horz" pos="39">
          <p15:clr>
            <a:srgbClr val="747775"/>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4A8B2E-E894-457F-BD9D-21E2B20BF8FA}">
  <a:tblStyle styleId="{644A8B2E-E894-457F-BD9D-21E2B20BF8F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1018" y="72"/>
      </p:cViewPr>
      <p:guideLst>
        <p:guide orient="horz" pos="504"/>
        <p:guide orient="horz" pos="39"/>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nsh tiwari" userId="3f4a691ebb5f054b" providerId="LiveId" clId="{21C13BF9-7D81-4702-96A9-58040BB22416}"/>
    <pc:docChg chg="undo custSel modSld sldOrd">
      <pc:chgData name="shivansh tiwari" userId="3f4a691ebb5f054b" providerId="LiveId" clId="{21C13BF9-7D81-4702-96A9-58040BB22416}" dt="2023-08-29T04:52:48.589" v="13" actId="21"/>
      <pc:docMkLst>
        <pc:docMk/>
      </pc:docMkLst>
      <pc:sldChg chg="ord modNotes">
        <pc:chgData name="shivansh tiwari" userId="3f4a691ebb5f054b" providerId="LiveId" clId="{21C13BF9-7D81-4702-96A9-58040BB22416}" dt="2023-08-29T04:51:52.995" v="10"/>
        <pc:sldMkLst>
          <pc:docMk/>
          <pc:sldMk cId="0" sldId="258"/>
        </pc:sldMkLst>
      </pc:sldChg>
      <pc:sldChg chg="ord modNotes">
        <pc:chgData name="shivansh tiwari" userId="3f4a691ebb5f054b" providerId="LiveId" clId="{21C13BF9-7D81-4702-96A9-58040BB22416}" dt="2023-08-29T04:52:01.179" v="12"/>
        <pc:sldMkLst>
          <pc:docMk/>
          <pc:sldMk cId="0" sldId="260"/>
        </pc:sldMkLst>
      </pc:sldChg>
      <pc:sldChg chg="ord modNotes">
        <pc:chgData name="shivansh tiwari" userId="3f4a691ebb5f054b" providerId="LiveId" clId="{21C13BF9-7D81-4702-96A9-58040BB22416}" dt="2023-08-29T04:41:42.317" v="8"/>
        <pc:sldMkLst>
          <pc:docMk/>
          <pc:sldMk cId="0" sldId="267"/>
        </pc:sldMkLst>
      </pc:sldChg>
      <pc:sldChg chg="ord modNotes">
        <pc:chgData name="shivansh tiwari" userId="3f4a691ebb5f054b" providerId="LiveId" clId="{21C13BF9-7D81-4702-96A9-58040BB22416}" dt="2023-08-29T04:41:40.238" v="6"/>
        <pc:sldMkLst>
          <pc:docMk/>
          <pc:sldMk cId="0" sldId="268"/>
        </pc:sldMkLst>
      </pc:sldChg>
      <pc:sldChg chg="delSp mod">
        <pc:chgData name="shivansh tiwari" userId="3f4a691ebb5f054b" providerId="LiveId" clId="{21C13BF9-7D81-4702-96A9-58040BB22416}" dt="2023-08-29T04:52:48.589" v="13" actId="21"/>
        <pc:sldMkLst>
          <pc:docMk/>
          <pc:sldMk cId="0" sldId="269"/>
        </pc:sldMkLst>
        <pc:picChg chg="del">
          <ac:chgData name="shivansh tiwari" userId="3f4a691ebb5f054b" providerId="LiveId" clId="{21C13BF9-7D81-4702-96A9-58040BB22416}" dt="2023-08-29T04:52:48.589" v="13" actId="21"/>
          <ac:picMkLst>
            <pc:docMk/>
            <pc:sldMk cId="0" sldId="269"/>
            <ac:picMk id="359" creationId="{00000000-0000-0000-0000-000000000000}"/>
          </ac:picMkLst>
        </pc:picChg>
      </pc:sldChg>
      <pc:sldChg chg="modSp mod">
        <pc:chgData name="shivansh tiwari" userId="3f4a691ebb5f054b" providerId="LiveId" clId="{21C13BF9-7D81-4702-96A9-58040BB22416}" dt="2023-08-28T05:38:19.960" v="4" actId="14100"/>
        <pc:sldMkLst>
          <pc:docMk/>
          <pc:sldMk cId="0" sldId="271"/>
        </pc:sldMkLst>
        <pc:spChg chg="mod">
          <ac:chgData name="shivansh tiwari" userId="3f4a691ebb5f054b" providerId="LiveId" clId="{21C13BF9-7D81-4702-96A9-58040BB22416}" dt="2023-08-28T05:38:19.960" v="4" actId="14100"/>
          <ac:spMkLst>
            <pc:docMk/>
            <pc:sldMk cId="0" sldId="271"/>
            <ac:spMk id="37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2789bc5dde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2789bc5dde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3ee94110b7_5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3ee94110b7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3ee94110b7_5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3ee94110b7_5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3ee94110b7_5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3ee94110b7_5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789bc5dde6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789bc5dde6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3ee94110b7_6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3ee94110b7_6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3ee94110b7_6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3ee94110b7_6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3ee94110b7_6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3ee94110b7_6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3ee94110b7_6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3ee94110b7_6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3ee94110b7_6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3ee94110b7_6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3ee94110b7_5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3ee94110b7_5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789bc5dde6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789bc5dde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789bc5dde6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789bc5dde6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3ee94110b7_6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3ee94110b7_6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789bc5dde6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789bc5dde6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3ee94110b7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3ee94110b7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789bc5dde6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789bc5dde6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3ee94110b7_6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3ee94110b7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0" y="411475"/>
            <a:ext cx="5839500" cy="1042800"/>
          </a:xfrm>
          <a:prstGeom prst="rect">
            <a:avLst/>
          </a:prstGeom>
        </p:spPr>
        <p:txBody>
          <a:bodyPr spcFirstLastPara="1" wrap="square" lIns="91425" tIns="91425" rIns="91425" bIns="91425" anchor="ctr" anchorCtr="0">
            <a:normAutofit/>
          </a:bodyPr>
          <a:lstStyle>
            <a:lvl1pPr lvl="0">
              <a:spcBef>
                <a:spcPts val="0"/>
              </a:spcBef>
              <a:spcAft>
                <a:spcPts val="0"/>
              </a:spcAft>
              <a:buSzPts val="5200"/>
              <a:buNone/>
              <a:defRPr sz="60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7200" y="1454275"/>
            <a:ext cx="4114800" cy="396300"/>
          </a:xfrm>
          <a:prstGeom prst="rect">
            <a:avLst/>
          </a:prstGeom>
        </p:spPr>
        <p:txBody>
          <a:bodyPr spcFirstLastPara="1" wrap="square" lIns="91425" tIns="91425" rIns="91425" bIns="91425" anchor="ctr" anchorCtr="0">
            <a:normAutofit/>
          </a:bodyPr>
          <a:lstStyle>
            <a:lvl1pPr lvl="0">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13"/>
          <p:cNvSpPr txBox="1">
            <a:spLocks noGrp="1"/>
          </p:cNvSpPr>
          <p:nvPr>
            <p:ph type="ctrTitle"/>
          </p:nvPr>
        </p:nvSpPr>
        <p:spPr>
          <a:xfrm>
            <a:off x="457200" y="411475"/>
            <a:ext cx="5839500" cy="1042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43" name="Google Shape;43;p13"/>
          <p:cNvSpPr txBox="1">
            <a:spLocks noGrp="1"/>
          </p:cNvSpPr>
          <p:nvPr>
            <p:ph type="subTitle" idx="1"/>
          </p:nvPr>
        </p:nvSpPr>
        <p:spPr>
          <a:xfrm>
            <a:off x="457200" y="1454275"/>
            <a:ext cx="4114800" cy="396300"/>
          </a:xfrm>
          <a:prstGeom prst="rect">
            <a:avLst/>
          </a:prstGeom>
        </p:spPr>
        <p:txBody>
          <a:bodyPr spcFirstLastPara="1" wrap="square" lIns="91425" tIns="91425" rIns="91425" bIns="91425" anchor="ctr" anchorCtr="0">
            <a:normAutofit fontScale="92500" lnSpcReduction="20000"/>
          </a:bodyPr>
          <a:lstStyle/>
          <a:p>
            <a:pPr marL="0" lvl="0" indent="0" algn="l" rtl="0">
              <a:spcBef>
                <a:spcPts val="0"/>
              </a:spcBef>
              <a:spcAft>
                <a:spcPts val="0"/>
              </a:spcAft>
              <a:buNone/>
            </a:pPr>
            <a:endParaRPr/>
          </a:p>
        </p:txBody>
      </p:sp>
      <p:pic>
        <p:nvPicPr>
          <p:cNvPr id="44" name="Google Shape;44;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45" name="Google Shape;45;p13"/>
          <p:cNvSpPr/>
          <p:nvPr/>
        </p:nvSpPr>
        <p:spPr>
          <a:xfrm>
            <a:off x="8046804" y="11"/>
            <a:ext cx="1097193" cy="1127927"/>
          </a:xfrm>
          <a:custGeom>
            <a:avLst/>
            <a:gdLst/>
            <a:ahLst/>
            <a:cxnLst/>
            <a:rect l="l" t="t" r="r" b="b"/>
            <a:pathLst>
              <a:path w="1097193" h="1127927" extrusionOk="0">
                <a:moveTo>
                  <a:pt x="0" y="0"/>
                </a:moveTo>
                <a:lnTo>
                  <a:pt x="1097192" y="0"/>
                </a:lnTo>
                <a:lnTo>
                  <a:pt x="1097192" y="1127927"/>
                </a:lnTo>
                <a:lnTo>
                  <a:pt x="0" y="1127927"/>
                </a:lnTo>
                <a:lnTo>
                  <a:pt x="0" y="0"/>
                </a:lnTo>
                <a:close/>
              </a:path>
            </a:pathLst>
          </a:custGeom>
          <a:blipFill rotWithShape="1">
            <a:blip r:embed="rId4">
              <a:alphaModFix/>
            </a:blip>
            <a:stretch>
              <a:fillRect/>
            </a:stretch>
          </a:blipFill>
          <a:ln>
            <a:noFill/>
          </a:ln>
        </p:spPr>
        <p:txBody>
          <a:bodyPr/>
          <a:lstStyle/>
          <a:p>
            <a:endParaRPr lang="en-IN"/>
          </a:p>
        </p:txBody>
      </p:sp>
      <p:sp>
        <p:nvSpPr>
          <p:cNvPr id="46" name="Google Shape;46;p13"/>
          <p:cNvSpPr txBox="1"/>
          <p:nvPr/>
        </p:nvSpPr>
        <p:spPr>
          <a:xfrm>
            <a:off x="5692125" y="0"/>
            <a:ext cx="2594700" cy="5541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0"/>
              </a:spcAft>
              <a:buNone/>
            </a:pPr>
            <a:r>
              <a:rPr lang="en" sz="1000" b="1">
                <a:solidFill>
                  <a:schemeClr val="dk1"/>
                </a:solidFill>
                <a:latin typeface="DM Sans"/>
                <a:ea typeface="DM Sans"/>
                <a:cs typeface="DM Sans"/>
                <a:sym typeface="DM Sans"/>
              </a:rPr>
              <a:t>DR. AKHILESH DAS GUPTA INSTITUTE OF TECHNOLOGY &amp; MANAGEMENT</a:t>
            </a:r>
            <a:endParaRPr sz="1000" b="1">
              <a:solidFill>
                <a:schemeClr val="dk1"/>
              </a:solidFill>
            </a:endParaRPr>
          </a:p>
        </p:txBody>
      </p:sp>
      <p:sp>
        <p:nvSpPr>
          <p:cNvPr id="47" name="Google Shape;47;p13"/>
          <p:cNvSpPr txBox="1"/>
          <p:nvPr/>
        </p:nvSpPr>
        <p:spPr>
          <a:xfrm>
            <a:off x="3625500" y="1127938"/>
            <a:ext cx="5518500" cy="1383600"/>
          </a:xfrm>
          <a:prstGeom prst="rect">
            <a:avLst/>
          </a:prstGeom>
          <a:solidFill>
            <a:schemeClr val="lt2"/>
          </a:solidFill>
          <a:ln>
            <a:noFill/>
          </a:ln>
        </p:spPr>
        <p:txBody>
          <a:bodyPr spcFirstLastPara="1" wrap="square" lIns="91425" tIns="91425" rIns="91425" bIns="91425" anchor="t" anchorCtr="0">
            <a:spAutoFit/>
          </a:bodyPr>
          <a:lstStyle/>
          <a:p>
            <a:pPr marL="317500" marR="355600" lvl="0" indent="0" algn="l" rtl="0">
              <a:lnSpc>
                <a:spcPct val="115000"/>
              </a:lnSpc>
              <a:spcBef>
                <a:spcPts val="300"/>
              </a:spcBef>
              <a:spcAft>
                <a:spcPts val="0"/>
              </a:spcAft>
              <a:buNone/>
            </a:pPr>
            <a:r>
              <a:rPr lang="en" sz="2300" b="1">
                <a:solidFill>
                  <a:schemeClr val="dk1"/>
                </a:solidFill>
              </a:rPr>
              <a:t>PREDICTION OF TAXI FARE USING MACHINE LEARNING</a:t>
            </a:r>
            <a:endParaRPr sz="2300" b="1">
              <a:solidFill>
                <a:schemeClr val="dk1"/>
              </a:solidFill>
            </a:endParaRPr>
          </a:p>
          <a:p>
            <a:pPr marL="0" lvl="0" indent="0" algn="l" rtl="0">
              <a:lnSpc>
                <a:spcPct val="115000"/>
              </a:lnSpc>
              <a:spcBef>
                <a:spcPts val="1200"/>
              </a:spcBef>
              <a:spcAft>
                <a:spcPts val="1200"/>
              </a:spcAft>
              <a:buNone/>
            </a:pPr>
            <a:r>
              <a:rPr lang="en" sz="1500" b="1">
                <a:solidFill>
                  <a:schemeClr val="dk1"/>
                </a:solidFill>
              </a:rPr>
              <a:t> </a:t>
            </a:r>
            <a:endParaRPr sz="1500" b="1">
              <a:solidFill>
                <a:schemeClr val="dk1"/>
              </a:solidFill>
            </a:endParaRPr>
          </a:p>
        </p:txBody>
      </p:sp>
      <p:sp>
        <p:nvSpPr>
          <p:cNvPr id="48" name="Google Shape;48;p13"/>
          <p:cNvSpPr txBox="1"/>
          <p:nvPr/>
        </p:nvSpPr>
        <p:spPr>
          <a:xfrm>
            <a:off x="3625500" y="3211150"/>
            <a:ext cx="3509100" cy="12036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Clr>
                <a:schemeClr val="dk1"/>
              </a:buClr>
              <a:buSzPts val="1100"/>
              <a:buFont typeface="Arial"/>
              <a:buNone/>
            </a:pPr>
            <a:r>
              <a:rPr lang="en" b="1">
                <a:solidFill>
                  <a:schemeClr val="dk1"/>
                </a:solidFill>
              </a:rPr>
              <a:t>NISSAN SUNWAR</a:t>
            </a:r>
            <a:r>
              <a:rPr lang="en">
                <a:solidFill>
                  <a:schemeClr val="dk1"/>
                </a:solidFill>
              </a:rPr>
              <a:t>(06515602821)</a:t>
            </a:r>
            <a:endParaRPr>
              <a:solidFill>
                <a:schemeClr val="dk1"/>
              </a:solidFill>
            </a:endParaRPr>
          </a:p>
          <a:p>
            <a:pPr marL="0" lvl="0" indent="0" algn="ctr" rtl="0">
              <a:lnSpc>
                <a:spcPct val="115000"/>
              </a:lnSpc>
              <a:spcBef>
                <a:spcPts val="1200"/>
              </a:spcBef>
              <a:spcAft>
                <a:spcPts val="0"/>
              </a:spcAft>
              <a:buClr>
                <a:schemeClr val="dk1"/>
              </a:buClr>
              <a:buSzPts val="1100"/>
              <a:buFont typeface="Arial"/>
              <a:buNone/>
            </a:pPr>
            <a:r>
              <a:rPr lang="en">
                <a:solidFill>
                  <a:schemeClr val="dk1"/>
                </a:solidFill>
              </a:rPr>
              <a:t> </a:t>
            </a:r>
            <a:r>
              <a:rPr lang="en" b="1">
                <a:solidFill>
                  <a:schemeClr val="dk1"/>
                </a:solidFill>
              </a:rPr>
              <a:t>SHIVANSH TIWARI</a:t>
            </a:r>
            <a:r>
              <a:rPr lang="en">
                <a:solidFill>
                  <a:schemeClr val="dk1"/>
                </a:solidFill>
              </a:rPr>
              <a:t>(05815602821)</a:t>
            </a:r>
            <a:endParaRPr>
              <a:solidFill>
                <a:schemeClr val="dk1"/>
              </a:solidFill>
            </a:endParaRPr>
          </a:p>
          <a:p>
            <a:pPr marL="0" lvl="0" indent="0" algn="l" rtl="0">
              <a:lnSpc>
                <a:spcPct val="115000"/>
              </a:lnSpc>
              <a:spcBef>
                <a:spcPts val="1200"/>
              </a:spcBef>
              <a:spcAft>
                <a:spcPts val="1200"/>
              </a:spcAft>
              <a:buNone/>
            </a:pPr>
            <a:r>
              <a:rPr lang="en">
                <a:solidFill>
                  <a:schemeClr val="dk1"/>
                </a:solidFill>
              </a:rPr>
              <a:t>       </a:t>
            </a:r>
            <a:r>
              <a:rPr lang="en" b="1">
                <a:solidFill>
                  <a:schemeClr val="dk1"/>
                </a:solidFill>
              </a:rPr>
              <a:t>AYUSH KUMAR</a:t>
            </a:r>
            <a:r>
              <a:rPr lang="en">
                <a:solidFill>
                  <a:schemeClr val="dk1"/>
                </a:solidFill>
              </a:rPr>
              <a:t>(04096203121)</a:t>
            </a:r>
            <a:endParaRPr/>
          </a:p>
        </p:txBody>
      </p:sp>
      <p:sp>
        <p:nvSpPr>
          <p:cNvPr id="49" name="Google Shape;49;p13"/>
          <p:cNvSpPr txBox="1"/>
          <p:nvPr/>
        </p:nvSpPr>
        <p:spPr>
          <a:xfrm>
            <a:off x="4951475" y="747525"/>
            <a:ext cx="421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0" name="Google Shape;50;p13"/>
          <p:cNvSpPr txBox="1"/>
          <p:nvPr/>
        </p:nvSpPr>
        <p:spPr>
          <a:xfrm>
            <a:off x="7134600" y="3223450"/>
            <a:ext cx="2032200" cy="1179000"/>
          </a:xfrm>
          <a:prstGeom prst="rect">
            <a:avLst/>
          </a:prstGeom>
          <a:solidFill>
            <a:srgbClr val="434343"/>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40000"/>
              </a:lnSpc>
              <a:spcBef>
                <a:spcPts val="0"/>
              </a:spcBef>
              <a:spcAft>
                <a:spcPts val="0"/>
              </a:spcAft>
              <a:buNone/>
            </a:pPr>
            <a:r>
              <a:rPr lang="en" sz="1700" b="1">
                <a:solidFill>
                  <a:schemeClr val="lt1"/>
                </a:solidFill>
                <a:latin typeface="DM Sans"/>
                <a:ea typeface="DM Sans"/>
                <a:cs typeface="DM Sans"/>
                <a:sym typeface="DM Sans"/>
              </a:rPr>
              <a:t>MS Naina Devi</a:t>
            </a:r>
            <a:endParaRPr sz="100">
              <a:solidFill>
                <a:schemeClr val="lt1"/>
              </a:solidFill>
            </a:endParaRPr>
          </a:p>
          <a:p>
            <a:pPr marL="0" lvl="0" indent="0" algn="l" rtl="0">
              <a:lnSpc>
                <a:spcPct val="140000"/>
              </a:lnSpc>
              <a:spcBef>
                <a:spcPts val="0"/>
              </a:spcBef>
              <a:spcAft>
                <a:spcPts val="0"/>
              </a:spcAft>
              <a:buNone/>
            </a:pPr>
            <a:r>
              <a:rPr lang="en" sz="1700">
                <a:solidFill>
                  <a:schemeClr val="lt1"/>
                </a:solidFill>
                <a:latin typeface="DM Sans"/>
                <a:ea typeface="DM Sans"/>
                <a:cs typeface="DM Sans"/>
                <a:sym typeface="DM Sans"/>
              </a:rPr>
              <a:t>(Project Supervisor)</a:t>
            </a:r>
            <a:endParaRPr sz="1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2"/>
          <p:cNvSpPr txBox="1">
            <a:spLocks noGrp="1"/>
          </p:cNvSpPr>
          <p:nvPr>
            <p:ph type="title"/>
          </p:nvPr>
        </p:nvSpPr>
        <p:spPr>
          <a:xfrm>
            <a:off x="0" y="0"/>
            <a:ext cx="9144000" cy="574500"/>
          </a:xfrm>
          <a:prstGeom prst="rect">
            <a:avLst/>
          </a:prstGeom>
          <a:solidFill>
            <a:schemeClr val="accent1"/>
          </a:solidFill>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CODE &amp; IMPORTANT GRAPHS</a:t>
            </a:r>
            <a:endParaRPr/>
          </a:p>
        </p:txBody>
      </p:sp>
      <p:sp>
        <p:nvSpPr>
          <p:cNvPr id="328" name="Google Shape;328;p22"/>
          <p:cNvSpPr txBox="1">
            <a:spLocks noGrp="1"/>
          </p:cNvSpPr>
          <p:nvPr>
            <p:ph type="body" idx="1"/>
          </p:nvPr>
        </p:nvSpPr>
        <p:spPr>
          <a:xfrm>
            <a:off x="457200" y="796325"/>
            <a:ext cx="8229600" cy="3480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29" name="Google Shape;329;p22"/>
          <p:cNvPicPr preferRelativeResize="0"/>
          <p:nvPr/>
        </p:nvPicPr>
        <p:blipFill>
          <a:blip r:embed="rId3">
            <a:alphaModFix/>
          </a:blip>
          <a:stretch>
            <a:fillRect/>
          </a:stretch>
        </p:blipFill>
        <p:spPr>
          <a:xfrm>
            <a:off x="0" y="734515"/>
            <a:ext cx="4913100" cy="3882736"/>
          </a:xfrm>
          <a:prstGeom prst="rect">
            <a:avLst/>
          </a:prstGeom>
          <a:noFill/>
          <a:ln>
            <a:noFill/>
          </a:ln>
        </p:spPr>
      </p:pic>
      <p:pic>
        <p:nvPicPr>
          <p:cNvPr id="330" name="Google Shape;330;p22"/>
          <p:cNvPicPr preferRelativeResize="0"/>
          <p:nvPr/>
        </p:nvPicPr>
        <p:blipFill>
          <a:blip r:embed="rId4">
            <a:alphaModFix/>
          </a:blip>
          <a:stretch>
            <a:fillRect/>
          </a:stretch>
        </p:blipFill>
        <p:spPr>
          <a:xfrm>
            <a:off x="4785475" y="574500"/>
            <a:ext cx="4404250" cy="445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23"/>
          <p:cNvPicPr preferRelativeResize="0"/>
          <p:nvPr/>
        </p:nvPicPr>
        <p:blipFill rotWithShape="1">
          <a:blip r:embed="rId3">
            <a:alphaModFix/>
          </a:blip>
          <a:srcRect r="-1843"/>
          <a:stretch/>
        </p:blipFill>
        <p:spPr>
          <a:xfrm>
            <a:off x="60975" y="176025"/>
            <a:ext cx="5050526" cy="4615550"/>
          </a:xfrm>
          <a:prstGeom prst="rect">
            <a:avLst/>
          </a:prstGeom>
          <a:noFill/>
          <a:ln>
            <a:noFill/>
          </a:ln>
        </p:spPr>
      </p:pic>
      <p:pic>
        <p:nvPicPr>
          <p:cNvPr id="336" name="Google Shape;336;p23"/>
          <p:cNvPicPr preferRelativeResize="0"/>
          <p:nvPr/>
        </p:nvPicPr>
        <p:blipFill>
          <a:blip r:embed="rId4">
            <a:alphaModFix/>
          </a:blip>
          <a:stretch>
            <a:fillRect/>
          </a:stretch>
        </p:blipFill>
        <p:spPr>
          <a:xfrm>
            <a:off x="5111500" y="963000"/>
            <a:ext cx="4032500" cy="2552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25"/>
          <p:cNvPicPr preferRelativeResize="0"/>
          <p:nvPr/>
        </p:nvPicPr>
        <p:blipFill>
          <a:blip r:embed="rId3">
            <a:alphaModFix/>
          </a:blip>
          <a:stretch>
            <a:fillRect/>
          </a:stretch>
        </p:blipFill>
        <p:spPr>
          <a:xfrm>
            <a:off x="152400" y="152400"/>
            <a:ext cx="4970225" cy="2972550"/>
          </a:xfrm>
          <a:prstGeom prst="rect">
            <a:avLst/>
          </a:prstGeom>
          <a:noFill/>
          <a:ln>
            <a:noFill/>
          </a:ln>
        </p:spPr>
      </p:pic>
      <p:pic>
        <p:nvPicPr>
          <p:cNvPr id="351" name="Google Shape;351;p25"/>
          <p:cNvPicPr preferRelativeResize="0"/>
          <p:nvPr/>
        </p:nvPicPr>
        <p:blipFill>
          <a:blip r:embed="rId4">
            <a:alphaModFix/>
          </a:blip>
          <a:stretch>
            <a:fillRect/>
          </a:stretch>
        </p:blipFill>
        <p:spPr>
          <a:xfrm>
            <a:off x="5355025" y="895350"/>
            <a:ext cx="3716576" cy="3588837"/>
          </a:xfrm>
          <a:prstGeom prst="rect">
            <a:avLst/>
          </a:prstGeom>
          <a:noFill/>
          <a:ln>
            <a:noFill/>
          </a:ln>
        </p:spPr>
      </p:pic>
      <p:pic>
        <p:nvPicPr>
          <p:cNvPr id="352" name="Google Shape;352;p25"/>
          <p:cNvPicPr preferRelativeResize="0"/>
          <p:nvPr/>
        </p:nvPicPr>
        <p:blipFill>
          <a:blip r:embed="rId5">
            <a:alphaModFix/>
          </a:blip>
          <a:stretch>
            <a:fillRect/>
          </a:stretch>
        </p:blipFill>
        <p:spPr>
          <a:xfrm>
            <a:off x="5122625" y="200025"/>
            <a:ext cx="3971925" cy="600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6"/>
          <p:cNvSpPr txBox="1">
            <a:spLocks noGrp="1"/>
          </p:cNvSpPr>
          <p:nvPr>
            <p:ph type="title"/>
          </p:nvPr>
        </p:nvSpPr>
        <p:spPr>
          <a:xfrm>
            <a:off x="0" y="0"/>
            <a:ext cx="9144000" cy="783000"/>
          </a:xfrm>
          <a:prstGeom prst="rect">
            <a:avLst/>
          </a:prstGeom>
          <a:solidFill>
            <a:srgbClr val="FBC02D"/>
          </a:solidFill>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990"/>
              <a:buFont typeface="Arial"/>
              <a:buNone/>
            </a:pPr>
            <a:r>
              <a:rPr lang="en" sz="2560">
                <a:latin typeface="Arial"/>
                <a:ea typeface="Arial"/>
                <a:cs typeface="Arial"/>
                <a:sym typeface="Arial"/>
              </a:rPr>
              <a:t>Linear Regression:</a:t>
            </a:r>
            <a:endParaRPr sz="2860"/>
          </a:p>
        </p:txBody>
      </p:sp>
      <p:sp>
        <p:nvSpPr>
          <p:cNvPr id="358" name="Google Shape;358;p26"/>
          <p:cNvSpPr txBox="1"/>
          <p:nvPr/>
        </p:nvSpPr>
        <p:spPr>
          <a:xfrm>
            <a:off x="65275" y="783000"/>
            <a:ext cx="9144000" cy="427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Linear Regression is a fundamental machine learning algorithm used for understanding and predicting the relationship between two or more variables. It's particularly suited for scenarios where you have a dependent variable (what you're trying to predict) and one or more independent variables (used for prediction).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Application:**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Linear Regression finds applications in various fields: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Economics: Predicting sales based on advertising spending.</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Finance: Estimating stock prices using historical data.</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Medicine: Predicting patient outcomes based on medical data.</a:t>
            </a:r>
            <a:endParaRPr>
              <a:solidFill>
                <a:schemeClr val="dk1"/>
              </a:solidFill>
            </a:endParaRPr>
          </a:p>
          <a:p>
            <a:pPr marL="0" lvl="0" indent="0" algn="l" rtl="0">
              <a:spcBef>
                <a:spcPts val="0"/>
              </a:spcBef>
              <a:spcAft>
                <a:spcPts val="0"/>
              </a:spcAft>
              <a:buNone/>
            </a:pPr>
            <a:r>
              <a:rPr lang="en">
                <a:solidFill>
                  <a:schemeClr val="dk1"/>
                </a:solidFill>
              </a:rPr>
              <a:t>- Social Sciences: Analyzing factors influencing educational </a:t>
            </a:r>
            <a:endParaRPr>
              <a:solidFill>
                <a:schemeClr val="dk1"/>
              </a:solidFill>
            </a:endParaRPr>
          </a:p>
          <a:p>
            <a:pPr marL="0" lvl="0" indent="0" algn="l" rtl="0">
              <a:spcBef>
                <a:spcPts val="0"/>
              </a:spcBef>
              <a:spcAft>
                <a:spcPts val="0"/>
              </a:spcAft>
              <a:buNone/>
            </a:pPr>
            <a:r>
              <a:rPr lang="en">
                <a:solidFill>
                  <a:schemeClr val="dk1"/>
                </a:solidFill>
              </a:rPr>
              <a:t>achievement.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summary, Linear Regression is a foundational algorithm that helps us understand and quantify relationships between variables by fitting a straight line through data points. It's a stepping stone for more advanced regression techniques and provides a clear way to make predictions based on data.</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7"/>
          <p:cNvSpPr txBox="1">
            <a:spLocks noGrp="1"/>
          </p:cNvSpPr>
          <p:nvPr>
            <p:ph type="title"/>
          </p:nvPr>
        </p:nvSpPr>
        <p:spPr>
          <a:xfrm>
            <a:off x="457200" y="117500"/>
            <a:ext cx="8229600" cy="4569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CODE  &amp; Output (graph)</a:t>
            </a:r>
            <a:endParaRPr/>
          </a:p>
        </p:txBody>
      </p:sp>
      <p:pic>
        <p:nvPicPr>
          <p:cNvPr id="365" name="Google Shape;365;p27"/>
          <p:cNvPicPr preferRelativeResize="0"/>
          <p:nvPr/>
        </p:nvPicPr>
        <p:blipFill>
          <a:blip r:embed="rId3">
            <a:alphaModFix/>
          </a:blip>
          <a:stretch>
            <a:fillRect/>
          </a:stretch>
        </p:blipFill>
        <p:spPr>
          <a:xfrm>
            <a:off x="0" y="718500"/>
            <a:ext cx="4482850" cy="4264300"/>
          </a:xfrm>
          <a:prstGeom prst="rect">
            <a:avLst/>
          </a:prstGeom>
          <a:noFill/>
          <a:ln>
            <a:noFill/>
          </a:ln>
        </p:spPr>
      </p:pic>
      <p:pic>
        <p:nvPicPr>
          <p:cNvPr id="366" name="Google Shape;366;p27"/>
          <p:cNvPicPr preferRelativeResize="0"/>
          <p:nvPr/>
        </p:nvPicPr>
        <p:blipFill>
          <a:blip r:embed="rId4">
            <a:alphaModFix/>
          </a:blip>
          <a:stretch>
            <a:fillRect/>
          </a:stretch>
        </p:blipFill>
        <p:spPr>
          <a:xfrm>
            <a:off x="4437125" y="879200"/>
            <a:ext cx="4706875" cy="4264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24"/>
          <p:cNvPicPr preferRelativeResize="0"/>
          <p:nvPr/>
        </p:nvPicPr>
        <p:blipFill>
          <a:blip r:embed="rId3">
            <a:alphaModFix/>
          </a:blip>
          <a:stretch>
            <a:fillRect/>
          </a:stretch>
        </p:blipFill>
        <p:spPr>
          <a:xfrm>
            <a:off x="152400" y="152400"/>
            <a:ext cx="5067600" cy="789425"/>
          </a:xfrm>
          <a:prstGeom prst="rect">
            <a:avLst/>
          </a:prstGeom>
          <a:noFill/>
          <a:ln>
            <a:noFill/>
          </a:ln>
        </p:spPr>
      </p:pic>
      <p:pic>
        <p:nvPicPr>
          <p:cNvPr id="342" name="Google Shape;342;p24"/>
          <p:cNvPicPr preferRelativeResize="0"/>
          <p:nvPr/>
        </p:nvPicPr>
        <p:blipFill>
          <a:blip r:embed="rId4">
            <a:alphaModFix/>
          </a:blip>
          <a:stretch>
            <a:fillRect/>
          </a:stretch>
        </p:blipFill>
        <p:spPr>
          <a:xfrm>
            <a:off x="232400" y="941825"/>
            <a:ext cx="3187450" cy="4058801"/>
          </a:xfrm>
          <a:prstGeom prst="rect">
            <a:avLst/>
          </a:prstGeom>
          <a:noFill/>
          <a:ln>
            <a:noFill/>
          </a:ln>
        </p:spPr>
      </p:pic>
      <p:pic>
        <p:nvPicPr>
          <p:cNvPr id="343" name="Google Shape;343;p24"/>
          <p:cNvPicPr preferRelativeResize="0"/>
          <p:nvPr/>
        </p:nvPicPr>
        <p:blipFill>
          <a:blip r:embed="rId5">
            <a:alphaModFix/>
          </a:blip>
          <a:stretch>
            <a:fillRect/>
          </a:stretch>
        </p:blipFill>
        <p:spPr>
          <a:xfrm>
            <a:off x="5120925" y="941825"/>
            <a:ext cx="4023076" cy="2933575"/>
          </a:xfrm>
          <a:prstGeom prst="rect">
            <a:avLst/>
          </a:prstGeom>
          <a:noFill/>
          <a:ln>
            <a:noFill/>
          </a:ln>
        </p:spPr>
      </p:pic>
      <p:pic>
        <p:nvPicPr>
          <p:cNvPr id="344" name="Google Shape;344;p24"/>
          <p:cNvPicPr preferRelativeResize="0"/>
          <p:nvPr/>
        </p:nvPicPr>
        <p:blipFill>
          <a:blip r:embed="rId6">
            <a:alphaModFix/>
          </a:blip>
          <a:stretch>
            <a:fillRect/>
          </a:stretch>
        </p:blipFill>
        <p:spPr>
          <a:xfrm>
            <a:off x="5288868" y="3962300"/>
            <a:ext cx="3855126" cy="379900"/>
          </a:xfrm>
          <a:prstGeom prst="rect">
            <a:avLst/>
          </a:prstGeom>
          <a:noFill/>
          <a:ln>
            <a:noFill/>
          </a:ln>
        </p:spPr>
      </p:pic>
      <p:sp>
        <p:nvSpPr>
          <p:cNvPr id="345" name="Google Shape;345;p24"/>
          <p:cNvSpPr txBox="1"/>
          <p:nvPr/>
        </p:nvSpPr>
        <p:spPr>
          <a:xfrm>
            <a:off x="6380225" y="239313"/>
            <a:ext cx="2718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EFFECT OF LONGITUDE &amp; LATITUDE </a:t>
            </a:r>
            <a:endParaRPr b="1">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graphicFrame>
        <p:nvGraphicFramePr>
          <p:cNvPr id="371" name="Google Shape;371;p28"/>
          <p:cNvGraphicFramePr/>
          <p:nvPr/>
        </p:nvGraphicFramePr>
        <p:xfrm>
          <a:off x="5543550" y="3637938"/>
          <a:ext cx="3600450" cy="1470244"/>
        </p:xfrm>
        <a:graphic>
          <a:graphicData uri="http://schemas.openxmlformats.org/drawingml/2006/table">
            <a:tbl>
              <a:tblPr>
                <a:noFill/>
                <a:tableStyleId>{644A8B2E-E894-457F-BD9D-21E2B20BF8FA}</a:tableStyleId>
              </a:tblPr>
              <a:tblGrid>
                <a:gridCol w="1800225">
                  <a:extLst>
                    <a:ext uri="{9D8B030D-6E8A-4147-A177-3AD203B41FA5}">
                      <a16:colId xmlns:a16="http://schemas.microsoft.com/office/drawing/2014/main" val="20000"/>
                    </a:ext>
                  </a:extLst>
                </a:gridCol>
                <a:gridCol w="1800225">
                  <a:extLst>
                    <a:ext uri="{9D8B030D-6E8A-4147-A177-3AD203B41FA5}">
                      <a16:colId xmlns:a16="http://schemas.microsoft.com/office/drawing/2014/main" val="20001"/>
                    </a:ext>
                  </a:extLst>
                </a:gridCol>
              </a:tblGrid>
              <a:tr h="816000">
                <a:tc>
                  <a:txBody>
                    <a:bodyPr/>
                    <a:lstStyle/>
                    <a:p>
                      <a:pPr marL="12700" lvl="0" indent="0" algn="l" rtl="0">
                        <a:lnSpc>
                          <a:spcPct val="115000"/>
                        </a:lnSpc>
                        <a:spcBef>
                          <a:spcPts val="0"/>
                        </a:spcBef>
                        <a:spcAft>
                          <a:spcPts val="0"/>
                        </a:spcAft>
                        <a:buNone/>
                      </a:pPr>
                      <a:r>
                        <a:rPr lang="en" sz="900"/>
                        <a:t>Method</a:t>
                      </a:r>
                      <a:endParaRPr sz="900"/>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E599"/>
                    </a:solidFill>
                  </a:tcPr>
                </a:tc>
                <a:tc>
                  <a:txBody>
                    <a:bodyPr/>
                    <a:lstStyle/>
                    <a:p>
                      <a:pPr marL="12700" marR="736600" lvl="0" indent="0" algn="l" rtl="0">
                        <a:lnSpc>
                          <a:spcPct val="115000"/>
                        </a:lnSpc>
                        <a:spcBef>
                          <a:spcPts val="0"/>
                        </a:spcBef>
                        <a:spcAft>
                          <a:spcPts val="0"/>
                        </a:spcAft>
                        <a:buNone/>
                      </a:pPr>
                      <a:r>
                        <a:rPr lang="en" sz="900"/>
                        <a:t>Mae	Error( in Percentage)</a:t>
                      </a:r>
                      <a:endParaRPr sz="900"/>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295275">
                <a:tc>
                  <a:txBody>
                    <a:bodyPr/>
                    <a:lstStyle/>
                    <a:p>
                      <a:pPr marL="12700" lvl="0" indent="0" algn="l" rtl="0">
                        <a:lnSpc>
                          <a:spcPct val="115000"/>
                        </a:lnSpc>
                        <a:spcBef>
                          <a:spcPts val="0"/>
                        </a:spcBef>
                        <a:spcAft>
                          <a:spcPts val="0"/>
                        </a:spcAft>
                        <a:buNone/>
                      </a:pPr>
                      <a:r>
                        <a:rPr lang="en" sz="900"/>
                        <a:t>Random Forest</a:t>
                      </a:r>
                      <a:endParaRPr sz="900"/>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D966"/>
                    </a:solidFill>
                  </a:tcPr>
                </a:tc>
                <a:tc>
                  <a:txBody>
                    <a:bodyPr/>
                    <a:lstStyle/>
                    <a:p>
                      <a:pPr marL="12700" lvl="0" indent="0" algn="l" rtl="0">
                        <a:lnSpc>
                          <a:spcPct val="115000"/>
                        </a:lnSpc>
                        <a:spcBef>
                          <a:spcPts val="0"/>
                        </a:spcBef>
                        <a:spcAft>
                          <a:spcPts val="0"/>
                        </a:spcAft>
                        <a:buNone/>
                      </a:pPr>
                      <a:r>
                        <a:rPr lang="en" sz="900"/>
                        <a:t>20.2135</a:t>
                      </a:r>
                      <a:endParaRPr sz="900"/>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r h="295275">
                <a:tc>
                  <a:txBody>
                    <a:bodyPr/>
                    <a:lstStyle/>
                    <a:p>
                      <a:pPr marL="12700" lvl="0" indent="0" algn="l" rtl="0">
                        <a:lnSpc>
                          <a:spcPct val="115000"/>
                        </a:lnSpc>
                        <a:spcBef>
                          <a:spcPts val="0"/>
                        </a:spcBef>
                        <a:spcAft>
                          <a:spcPts val="0"/>
                        </a:spcAft>
                        <a:buNone/>
                      </a:pPr>
                      <a:r>
                        <a:rPr lang="en" sz="900"/>
                        <a:t>Linear Regression</a:t>
                      </a:r>
                      <a:endParaRPr sz="900"/>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D966"/>
                    </a:solidFill>
                  </a:tcPr>
                </a:tc>
                <a:tc>
                  <a:txBody>
                    <a:bodyPr/>
                    <a:lstStyle/>
                    <a:p>
                      <a:pPr marL="12700" lvl="0" indent="0" algn="l" rtl="0">
                        <a:lnSpc>
                          <a:spcPct val="115000"/>
                        </a:lnSpc>
                        <a:spcBef>
                          <a:spcPts val="0"/>
                        </a:spcBef>
                        <a:spcAft>
                          <a:spcPts val="0"/>
                        </a:spcAft>
                        <a:buNone/>
                      </a:pPr>
                      <a:r>
                        <a:rPr lang="en" sz="900"/>
                        <a:t>28.1744</a:t>
                      </a:r>
                      <a:endParaRPr sz="900"/>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D966"/>
                    </a:solidFill>
                  </a:tcPr>
                </a:tc>
                <a:extLst>
                  <a:ext uri="{0D108BD9-81ED-4DB2-BD59-A6C34878D82A}">
                    <a16:rowId xmlns:a16="http://schemas.microsoft.com/office/drawing/2014/main" val="10002"/>
                  </a:ext>
                </a:extLst>
              </a:tr>
            </a:tbl>
          </a:graphicData>
        </a:graphic>
      </p:graphicFrame>
      <p:graphicFrame>
        <p:nvGraphicFramePr>
          <p:cNvPr id="372" name="Google Shape;372;p28"/>
          <p:cNvGraphicFramePr/>
          <p:nvPr/>
        </p:nvGraphicFramePr>
        <p:xfrm>
          <a:off x="0" y="3223325"/>
          <a:ext cx="3521950" cy="1920175"/>
        </p:xfrm>
        <a:graphic>
          <a:graphicData uri="http://schemas.openxmlformats.org/drawingml/2006/table">
            <a:tbl>
              <a:tblPr>
                <a:noFill/>
                <a:tableStyleId>{644A8B2E-E894-457F-BD9D-21E2B20BF8FA}</a:tableStyleId>
              </a:tblPr>
              <a:tblGrid>
                <a:gridCol w="1760975">
                  <a:extLst>
                    <a:ext uri="{9D8B030D-6E8A-4147-A177-3AD203B41FA5}">
                      <a16:colId xmlns:a16="http://schemas.microsoft.com/office/drawing/2014/main" val="20000"/>
                    </a:ext>
                  </a:extLst>
                </a:gridCol>
                <a:gridCol w="1760975">
                  <a:extLst>
                    <a:ext uri="{9D8B030D-6E8A-4147-A177-3AD203B41FA5}">
                      <a16:colId xmlns:a16="http://schemas.microsoft.com/office/drawing/2014/main" val="20001"/>
                    </a:ext>
                  </a:extLst>
                </a:gridCol>
              </a:tblGrid>
              <a:tr h="955225">
                <a:tc>
                  <a:txBody>
                    <a:bodyPr/>
                    <a:lstStyle/>
                    <a:p>
                      <a:pPr marL="12700" lvl="0" indent="0" algn="l" rtl="0">
                        <a:lnSpc>
                          <a:spcPct val="115000"/>
                        </a:lnSpc>
                        <a:spcBef>
                          <a:spcPts val="0"/>
                        </a:spcBef>
                        <a:spcAft>
                          <a:spcPts val="0"/>
                        </a:spcAft>
                        <a:buNone/>
                      </a:pPr>
                      <a:r>
                        <a:rPr lang="en" sz="700"/>
                        <a:t>Method</a:t>
                      </a:r>
                      <a:endParaRPr sz="700"/>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D966"/>
                    </a:solidFill>
                  </a:tcPr>
                </a:tc>
                <a:tc>
                  <a:txBody>
                    <a:bodyPr/>
                    <a:lstStyle/>
                    <a:p>
                      <a:pPr marL="12700" marR="647700" lvl="0" indent="0" algn="l" rtl="0">
                        <a:lnSpc>
                          <a:spcPct val="115000"/>
                        </a:lnSpc>
                        <a:spcBef>
                          <a:spcPts val="0"/>
                        </a:spcBef>
                        <a:spcAft>
                          <a:spcPts val="0"/>
                        </a:spcAft>
                        <a:buNone/>
                      </a:pPr>
                      <a:r>
                        <a:rPr lang="en" sz="700"/>
                        <a:t>Accuracy  	(in Percentage)</a:t>
                      </a:r>
                      <a:endParaRPr sz="700"/>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E599"/>
                    </a:solidFill>
                  </a:tcPr>
                </a:tc>
                <a:extLst>
                  <a:ext uri="{0D108BD9-81ED-4DB2-BD59-A6C34878D82A}">
                    <a16:rowId xmlns:a16="http://schemas.microsoft.com/office/drawing/2014/main" val="10000"/>
                  </a:ext>
                </a:extLst>
              </a:tr>
              <a:tr h="482475">
                <a:tc>
                  <a:txBody>
                    <a:bodyPr/>
                    <a:lstStyle/>
                    <a:p>
                      <a:pPr marL="12700" lvl="0" indent="0" algn="l" rtl="0">
                        <a:lnSpc>
                          <a:spcPct val="115000"/>
                        </a:lnSpc>
                        <a:spcBef>
                          <a:spcPts val="0"/>
                        </a:spcBef>
                        <a:spcAft>
                          <a:spcPts val="0"/>
                        </a:spcAft>
                        <a:buNone/>
                      </a:pPr>
                      <a:r>
                        <a:rPr lang="en" sz="700"/>
                        <a:t>Random Forest</a:t>
                      </a:r>
                      <a:endParaRPr sz="700"/>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D966"/>
                    </a:solidFill>
                  </a:tcPr>
                </a:tc>
                <a:tc>
                  <a:txBody>
                    <a:bodyPr/>
                    <a:lstStyle/>
                    <a:p>
                      <a:pPr marL="12700" lvl="0" indent="0" algn="l" rtl="0">
                        <a:lnSpc>
                          <a:spcPct val="115000"/>
                        </a:lnSpc>
                        <a:spcBef>
                          <a:spcPts val="0"/>
                        </a:spcBef>
                        <a:spcAft>
                          <a:spcPts val="0"/>
                        </a:spcAft>
                        <a:buNone/>
                      </a:pPr>
                      <a:r>
                        <a:rPr lang="en" sz="700"/>
                        <a:t>79.7864</a:t>
                      </a:r>
                      <a:endParaRPr sz="700"/>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r h="482475">
                <a:tc>
                  <a:txBody>
                    <a:bodyPr/>
                    <a:lstStyle/>
                    <a:p>
                      <a:pPr marL="12700" lvl="0" indent="0" algn="l" rtl="0">
                        <a:lnSpc>
                          <a:spcPct val="115000"/>
                        </a:lnSpc>
                        <a:spcBef>
                          <a:spcPts val="0"/>
                        </a:spcBef>
                        <a:spcAft>
                          <a:spcPts val="0"/>
                        </a:spcAft>
                        <a:buNone/>
                      </a:pPr>
                      <a:r>
                        <a:rPr lang="en" sz="700"/>
                        <a:t>Linear Regression</a:t>
                      </a:r>
                      <a:endParaRPr sz="700"/>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D966"/>
                    </a:solidFill>
                  </a:tcPr>
                </a:tc>
                <a:tc>
                  <a:txBody>
                    <a:bodyPr/>
                    <a:lstStyle/>
                    <a:p>
                      <a:pPr marL="12700" lvl="0" indent="0" algn="l" rtl="0">
                        <a:lnSpc>
                          <a:spcPct val="115000"/>
                        </a:lnSpc>
                        <a:spcBef>
                          <a:spcPts val="0"/>
                        </a:spcBef>
                        <a:spcAft>
                          <a:spcPts val="0"/>
                        </a:spcAft>
                        <a:buNone/>
                      </a:pPr>
                      <a:r>
                        <a:rPr lang="en" sz="700"/>
                        <a:t>71.8255</a:t>
                      </a:r>
                      <a:endParaRPr sz="700"/>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E599"/>
                    </a:solidFill>
                  </a:tcPr>
                </a:tc>
                <a:extLst>
                  <a:ext uri="{0D108BD9-81ED-4DB2-BD59-A6C34878D82A}">
                    <a16:rowId xmlns:a16="http://schemas.microsoft.com/office/drawing/2014/main" val="10002"/>
                  </a:ext>
                </a:extLst>
              </a:tr>
            </a:tbl>
          </a:graphicData>
        </a:graphic>
      </p:graphicFrame>
      <p:sp>
        <p:nvSpPr>
          <p:cNvPr id="373" name="Google Shape;373;p28"/>
          <p:cNvSpPr txBox="1"/>
          <p:nvPr/>
        </p:nvSpPr>
        <p:spPr>
          <a:xfrm>
            <a:off x="-56000" y="1177400"/>
            <a:ext cx="5638800" cy="1920300"/>
          </a:xfrm>
          <a:prstGeom prst="rect">
            <a:avLst/>
          </a:prstGeom>
          <a:noFill/>
          <a:ln>
            <a:noFill/>
          </a:ln>
        </p:spPr>
        <p:txBody>
          <a:bodyPr spcFirstLastPara="1" wrap="square" lIns="91425" tIns="91425" rIns="91425" bIns="91425" anchor="ctr" anchorCtr="0">
            <a:noAutofit/>
          </a:bodyPr>
          <a:lstStyle/>
          <a:p>
            <a:pPr marL="266700" marR="508000" lvl="0" indent="0" algn="just" rtl="0">
              <a:lnSpc>
                <a:spcPct val="150000"/>
              </a:lnSpc>
              <a:spcBef>
                <a:spcPts val="0"/>
              </a:spcBef>
              <a:spcAft>
                <a:spcPts val="0"/>
              </a:spcAft>
              <a:buNone/>
            </a:pPr>
            <a:r>
              <a:rPr lang="en" sz="1100" dirty="0"/>
              <a:t>So, now we have developed few models for predicting the target variable, now the next step is to identify which one to choose for deployment. To decide these according to industry standards, we follow several criteria. Few among this are, calculating the error rate, and the accuracy. MAE and MAPE is used in our project. MAE or Mean Absolute Error, it is one of the error measures that is used to calculate the predictive performance of the model. In this project we will apply this measure to our models</a:t>
            </a:r>
            <a:endParaRPr dirty="0"/>
          </a:p>
          <a:p>
            <a:pPr marL="266700" marR="825500" lvl="0" indent="0" algn="l" rtl="0">
              <a:lnSpc>
                <a:spcPct val="150000"/>
              </a:lnSpc>
              <a:spcBef>
                <a:spcPts val="0"/>
              </a:spcBef>
              <a:spcAft>
                <a:spcPts val="0"/>
              </a:spcAft>
              <a:buNone/>
            </a:pPr>
            <a:r>
              <a:rPr lang="en" sz="1100" dirty="0"/>
              <a:t>The second matrix to identify or compare for better model is Accuracy. It is the ratio of number of correct predictions to the total number of predictions made. Accuracy= number of correct predictions / Total predictions made.</a:t>
            </a:r>
            <a:endParaRPr sz="1100" dirty="0"/>
          </a:p>
          <a:p>
            <a:pPr marL="0" lvl="0" indent="0" algn="l" rtl="0">
              <a:lnSpc>
                <a:spcPct val="115000"/>
              </a:lnSpc>
              <a:spcBef>
                <a:spcPts val="1200"/>
              </a:spcBef>
              <a:spcAft>
                <a:spcPts val="1200"/>
              </a:spcAft>
              <a:buNone/>
            </a:pPr>
            <a:endParaRPr sz="1000" dirty="0"/>
          </a:p>
        </p:txBody>
      </p:sp>
      <p:pic>
        <p:nvPicPr>
          <p:cNvPr id="374" name="Google Shape;374;p28"/>
          <p:cNvPicPr preferRelativeResize="0"/>
          <p:nvPr/>
        </p:nvPicPr>
        <p:blipFill>
          <a:blip r:embed="rId3">
            <a:alphaModFix/>
          </a:blip>
          <a:stretch>
            <a:fillRect/>
          </a:stretch>
        </p:blipFill>
        <p:spPr>
          <a:xfrm>
            <a:off x="5582800" y="461700"/>
            <a:ext cx="3521950" cy="3029025"/>
          </a:xfrm>
          <a:prstGeom prst="rect">
            <a:avLst/>
          </a:prstGeom>
          <a:noFill/>
          <a:ln>
            <a:noFill/>
          </a:ln>
        </p:spPr>
      </p:pic>
      <p:sp>
        <p:nvSpPr>
          <p:cNvPr id="375" name="Google Shape;375;p28"/>
          <p:cNvSpPr txBox="1"/>
          <p:nvPr/>
        </p:nvSpPr>
        <p:spPr>
          <a:xfrm>
            <a:off x="0" y="0"/>
            <a:ext cx="9144000" cy="810961"/>
          </a:xfrm>
          <a:prstGeom prst="rect">
            <a:avLst/>
          </a:prstGeom>
          <a:solidFill>
            <a:srgbClr val="93C47D"/>
          </a:solid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1800" b="1" u="sng" dirty="0">
                <a:solidFill>
                  <a:schemeClr val="dk1"/>
                </a:solidFill>
              </a:rPr>
              <a:t>RESULT AND DISCUSSION</a:t>
            </a:r>
            <a:endParaRPr sz="1800" b="1" u="sng"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9"/>
          <p:cNvSpPr txBox="1"/>
          <p:nvPr/>
        </p:nvSpPr>
        <p:spPr>
          <a:xfrm>
            <a:off x="737100" y="308925"/>
            <a:ext cx="8406900" cy="367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2700" b="1" u="sng">
              <a:solidFill>
                <a:schemeClr val="dk1"/>
              </a:solidFill>
              <a:highlight>
                <a:schemeClr val="accent1"/>
              </a:highlight>
              <a:latin typeface="Roboto"/>
              <a:ea typeface="Roboto"/>
              <a:cs typeface="Roboto"/>
              <a:sym typeface="Roboto"/>
            </a:endParaRPr>
          </a:p>
          <a:p>
            <a:pPr marL="457200" lvl="0" indent="-355600" algn="l" rtl="0">
              <a:lnSpc>
                <a:spcPct val="115000"/>
              </a:lnSpc>
              <a:spcBef>
                <a:spcPts val="1500"/>
              </a:spcBef>
              <a:spcAft>
                <a:spcPts val="0"/>
              </a:spcAft>
              <a:buClr>
                <a:schemeClr val="dk1"/>
              </a:buClr>
              <a:buSzPts val="2000"/>
              <a:buFont typeface="Roboto"/>
              <a:buChar char="●"/>
            </a:pPr>
            <a:r>
              <a:rPr lang="en" sz="2000">
                <a:solidFill>
                  <a:schemeClr val="dk1"/>
                </a:solidFill>
                <a:latin typeface="Roboto"/>
                <a:ea typeface="Roboto"/>
                <a:cs typeface="Roboto"/>
                <a:sym typeface="Roboto"/>
              </a:rPr>
              <a:t>Taxi fare prediction is vital in the automobile industry.</a:t>
            </a:r>
            <a:endParaRPr sz="2000">
              <a:solidFill>
                <a:schemeClr val="dk1"/>
              </a:solidFill>
              <a:latin typeface="Roboto"/>
              <a:ea typeface="Roboto"/>
              <a:cs typeface="Roboto"/>
              <a:sym typeface="Roboto"/>
            </a:endParaRPr>
          </a:p>
          <a:p>
            <a:pPr marL="457200" lvl="0" indent="-355600" algn="l" rtl="0">
              <a:lnSpc>
                <a:spcPct val="115000"/>
              </a:lnSpc>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Employed linear regression for accurate fare estimation.</a:t>
            </a:r>
            <a:endParaRPr sz="2000">
              <a:solidFill>
                <a:schemeClr val="dk1"/>
              </a:solidFill>
              <a:latin typeface="Roboto"/>
              <a:ea typeface="Roboto"/>
              <a:cs typeface="Roboto"/>
              <a:sym typeface="Roboto"/>
            </a:endParaRPr>
          </a:p>
          <a:p>
            <a:pPr marL="457200" lvl="0" indent="-355600" algn="l" rtl="0">
              <a:lnSpc>
                <a:spcPct val="115000"/>
              </a:lnSpc>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Achieved 71.82% accuracy through the linear regression model.</a:t>
            </a:r>
            <a:endParaRPr sz="2000">
              <a:solidFill>
                <a:schemeClr val="dk1"/>
              </a:solidFill>
              <a:latin typeface="Roboto"/>
              <a:ea typeface="Roboto"/>
              <a:cs typeface="Roboto"/>
              <a:sym typeface="Roboto"/>
            </a:endParaRPr>
          </a:p>
          <a:p>
            <a:pPr marL="0" lvl="0" indent="0" algn="l" rtl="0">
              <a:lnSpc>
                <a:spcPct val="115000"/>
              </a:lnSpc>
              <a:spcBef>
                <a:spcPts val="1500"/>
              </a:spcBef>
              <a:spcAft>
                <a:spcPts val="0"/>
              </a:spcAft>
              <a:buNone/>
            </a:pPr>
            <a:r>
              <a:rPr lang="en" sz="2000" b="1" u="sng">
                <a:solidFill>
                  <a:schemeClr val="dk1"/>
                </a:solidFill>
                <a:latin typeface="Roboto"/>
                <a:ea typeface="Roboto"/>
                <a:cs typeface="Roboto"/>
                <a:sym typeface="Roboto"/>
              </a:rPr>
              <a:t>MODEL INSIGHTS:</a:t>
            </a:r>
            <a:endParaRPr sz="2000" b="1" u="sng">
              <a:solidFill>
                <a:schemeClr val="dk1"/>
              </a:solidFill>
              <a:latin typeface="Roboto"/>
              <a:ea typeface="Roboto"/>
              <a:cs typeface="Roboto"/>
              <a:sym typeface="Roboto"/>
            </a:endParaRPr>
          </a:p>
          <a:p>
            <a:pPr marL="457200" lvl="0" indent="-355600" algn="l" rtl="0">
              <a:lnSpc>
                <a:spcPct val="115000"/>
              </a:lnSpc>
              <a:spcBef>
                <a:spcPts val="1500"/>
              </a:spcBef>
              <a:spcAft>
                <a:spcPts val="0"/>
              </a:spcAft>
              <a:buClr>
                <a:schemeClr val="dk1"/>
              </a:buClr>
              <a:buSzPts val="2000"/>
              <a:buFont typeface="Roboto"/>
              <a:buChar char="●"/>
            </a:pPr>
            <a:r>
              <a:rPr lang="en" sz="2000">
                <a:solidFill>
                  <a:schemeClr val="dk1"/>
                </a:solidFill>
                <a:latin typeface="Roboto"/>
                <a:ea typeface="Roboto"/>
                <a:cs typeface="Roboto"/>
                <a:sym typeface="Roboto"/>
              </a:rPr>
              <a:t>Linear regression provides interpretable insights into fare determinants.</a:t>
            </a:r>
            <a:endParaRPr sz="2000">
              <a:solidFill>
                <a:schemeClr val="dk1"/>
              </a:solidFill>
              <a:latin typeface="Roboto"/>
              <a:ea typeface="Roboto"/>
              <a:cs typeface="Roboto"/>
              <a:sym typeface="Roboto"/>
            </a:endParaRPr>
          </a:p>
          <a:p>
            <a:pPr marL="457200" lvl="0" indent="-355600" algn="l" rtl="0">
              <a:lnSpc>
                <a:spcPct val="115000"/>
              </a:lnSpc>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Its accuracy and transparency enhance its suitability for the domain.</a:t>
            </a:r>
            <a:endParaRPr sz="2000">
              <a:solidFill>
                <a:schemeClr val="dk1"/>
              </a:solidFill>
              <a:latin typeface="Roboto"/>
              <a:ea typeface="Roboto"/>
              <a:cs typeface="Roboto"/>
              <a:sym typeface="Roboto"/>
            </a:endParaRPr>
          </a:p>
        </p:txBody>
      </p:sp>
      <p:sp>
        <p:nvSpPr>
          <p:cNvPr id="381" name="Google Shape;381;p29"/>
          <p:cNvSpPr txBox="1"/>
          <p:nvPr/>
        </p:nvSpPr>
        <p:spPr>
          <a:xfrm>
            <a:off x="0" y="0"/>
            <a:ext cx="9144000" cy="800400"/>
          </a:xfrm>
          <a:prstGeom prst="rect">
            <a:avLst/>
          </a:prstGeom>
          <a:solidFill>
            <a:schemeClr val="accent1"/>
          </a:solid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500"/>
              </a:spcAft>
              <a:buNone/>
            </a:pPr>
            <a:r>
              <a:rPr lang="en" sz="4000" b="1">
                <a:solidFill>
                  <a:schemeClr val="dk1"/>
                </a:solidFill>
                <a:latin typeface="Roboto"/>
                <a:ea typeface="Roboto"/>
                <a:cs typeface="Roboto"/>
                <a:sym typeface="Roboto"/>
              </a:rPr>
              <a:t>CONCLUSION</a:t>
            </a:r>
            <a:endParaRPr sz="3000"/>
          </a:p>
        </p:txBody>
      </p:sp>
      <p:pic>
        <p:nvPicPr>
          <p:cNvPr id="382" name="Google Shape;382;p29"/>
          <p:cNvPicPr preferRelativeResize="0"/>
          <p:nvPr/>
        </p:nvPicPr>
        <p:blipFill>
          <a:blip r:embed="rId3">
            <a:alphaModFix/>
          </a:blip>
          <a:stretch>
            <a:fillRect/>
          </a:stretch>
        </p:blipFill>
        <p:spPr>
          <a:xfrm>
            <a:off x="6617375" y="3890775"/>
            <a:ext cx="2911324" cy="1623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0"/>
          <p:cNvSpPr txBox="1"/>
          <p:nvPr/>
        </p:nvSpPr>
        <p:spPr>
          <a:xfrm>
            <a:off x="45725" y="878400"/>
            <a:ext cx="9144000" cy="4135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500"/>
              </a:spcBef>
              <a:spcAft>
                <a:spcPts val="0"/>
              </a:spcAft>
              <a:buNone/>
            </a:pPr>
            <a:r>
              <a:rPr lang="en"/>
              <a:t>Enhanced Feature Engineering:</a:t>
            </a:r>
            <a:endParaRPr/>
          </a:p>
          <a:p>
            <a:pPr marL="914400" lvl="1" indent="-298450" algn="just" rtl="0">
              <a:lnSpc>
                <a:spcPct val="115000"/>
              </a:lnSpc>
              <a:spcBef>
                <a:spcPts val="1500"/>
              </a:spcBef>
              <a:spcAft>
                <a:spcPts val="0"/>
              </a:spcAft>
              <a:buClr>
                <a:schemeClr val="dk1"/>
              </a:buClr>
              <a:buSzPts val="1100"/>
              <a:buChar char="●"/>
            </a:pPr>
            <a:r>
              <a:rPr lang="en"/>
              <a:t>Explore advanced feature selection techniques specific to taxi fare prediction.</a:t>
            </a:r>
            <a:endParaRPr/>
          </a:p>
          <a:p>
            <a:pPr marL="914400" lvl="1" indent="-298450" algn="just" rtl="0">
              <a:lnSpc>
                <a:spcPct val="115000"/>
              </a:lnSpc>
              <a:spcBef>
                <a:spcPts val="0"/>
              </a:spcBef>
              <a:spcAft>
                <a:spcPts val="0"/>
              </a:spcAft>
              <a:buClr>
                <a:schemeClr val="dk1"/>
              </a:buClr>
              <a:buSzPts val="1100"/>
              <a:buChar char="●"/>
            </a:pPr>
            <a:r>
              <a:rPr lang="en"/>
              <a:t>Consider integrating external data sources for enriched modeling.</a:t>
            </a:r>
            <a:endParaRPr/>
          </a:p>
          <a:p>
            <a:pPr marL="457200" lvl="0" indent="-298450" algn="just" rtl="0">
              <a:lnSpc>
                <a:spcPct val="115000"/>
              </a:lnSpc>
              <a:spcBef>
                <a:spcPts val="0"/>
              </a:spcBef>
              <a:spcAft>
                <a:spcPts val="0"/>
              </a:spcAft>
              <a:buClr>
                <a:schemeClr val="dk1"/>
              </a:buClr>
              <a:buSzPts val="1100"/>
              <a:buChar char="●"/>
            </a:pPr>
            <a:r>
              <a:rPr lang="en"/>
              <a:t>Time-Series Analysis:</a:t>
            </a:r>
            <a:endParaRPr/>
          </a:p>
          <a:p>
            <a:pPr marL="914400" lvl="1" indent="-298450" algn="just" rtl="0">
              <a:lnSpc>
                <a:spcPct val="115000"/>
              </a:lnSpc>
              <a:spcBef>
                <a:spcPts val="0"/>
              </a:spcBef>
              <a:spcAft>
                <a:spcPts val="0"/>
              </a:spcAft>
              <a:buClr>
                <a:schemeClr val="dk1"/>
              </a:buClr>
              <a:buSzPts val="1100"/>
              <a:buChar char="●"/>
            </a:pPr>
            <a:r>
              <a:rPr lang="en"/>
              <a:t>Incorporate time-related factors like day of the week, holidays, and rush hours.</a:t>
            </a:r>
            <a:endParaRPr/>
          </a:p>
          <a:p>
            <a:pPr marL="914400" lvl="1" indent="-298450" algn="just" rtl="0">
              <a:lnSpc>
                <a:spcPct val="115000"/>
              </a:lnSpc>
              <a:spcBef>
                <a:spcPts val="0"/>
              </a:spcBef>
              <a:spcAft>
                <a:spcPts val="0"/>
              </a:spcAft>
              <a:buClr>
                <a:schemeClr val="dk1"/>
              </a:buClr>
              <a:buSzPts val="1100"/>
              <a:buChar char="●"/>
            </a:pPr>
            <a:r>
              <a:rPr lang="en"/>
              <a:t>Time-series modeling can capture temporal patterns for better predictions.</a:t>
            </a:r>
            <a:endParaRPr/>
          </a:p>
          <a:p>
            <a:pPr marL="457200" lvl="0" indent="-298450" algn="just" rtl="0">
              <a:lnSpc>
                <a:spcPct val="115000"/>
              </a:lnSpc>
              <a:spcBef>
                <a:spcPts val="0"/>
              </a:spcBef>
              <a:spcAft>
                <a:spcPts val="0"/>
              </a:spcAft>
              <a:buClr>
                <a:schemeClr val="dk1"/>
              </a:buClr>
              <a:buSzPts val="1100"/>
              <a:buChar char="●"/>
            </a:pPr>
            <a:r>
              <a:rPr lang="en"/>
              <a:t>User Behavior Incorporation:</a:t>
            </a:r>
            <a:endParaRPr/>
          </a:p>
          <a:p>
            <a:pPr marL="914400" lvl="1" indent="-298450" algn="just" rtl="0">
              <a:lnSpc>
                <a:spcPct val="115000"/>
              </a:lnSpc>
              <a:spcBef>
                <a:spcPts val="0"/>
              </a:spcBef>
              <a:spcAft>
                <a:spcPts val="0"/>
              </a:spcAft>
              <a:buClr>
                <a:schemeClr val="dk1"/>
              </a:buClr>
              <a:buSzPts val="1100"/>
              <a:buChar char="●"/>
            </a:pPr>
            <a:r>
              <a:rPr lang="en"/>
              <a:t>Include passenger behavior data to enhance fare estimations.</a:t>
            </a:r>
            <a:endParaRPr/>
          </a:p>
          <a:p>
            <a:pPr marL="914400" lvl="1" indent="-298450" algn="just" rtl="0">
              <a:lnSpc>
                <a:spcPct val="115000"/>
              </a:lnSpc>
              <a:spcBef>
                <a:spcPts val="0"/>
              </a:spcBef>
              <a:spcAft>
                <a:spcPts val="0"/>
              </a:spcAft>
              <a:buClr>
                <a:schemeClr val="dk1"/>
              </a:buClr>
              <a:buSzPts val="1100"/>
              <a:buChar char="●"/>
            </a:pPr>
            <a:r>
              <a:rPr lang="en"/>
              <a:t>This could involve factors like booking history and preferred routes.</a:t>
            </a:r>
            <a:endParaRPr/>
          </a:p>
          <a:p>
            <a:pPr marL="457200" lvl="0" indent="-298450" algn="just" rtl="0">
              <a:lnSpc>
                <a:spcPct val="115000"/>
              </a:lnSpc>
              <a:spcBef>
                <a:spcPts val="0"/>
              </a:spcBef>
              <a:spcAft>
                <a:spcPts val="0"/>
              </a:spcAft>
              <a:buClr>
                <a:schemeClr val="dk1"/>
              </a:buClr>
              <a:buSzPts val="1100"/>
              <a:buChar char="●"/>
            </a:pPr>
            <a:r>
              <a:rPr lang="en"/>
              <a:t>Integration of Dynamic Factors:</a:t>
            </a:r>
            <a:endParaRPr/>
          </a:p>
          <a:p>
            <a:pPr marL="914400" lvl="1" indent="-298450" algn="just" rtl="0">
              <a:lnSpc>
                <a:spcPct val="115000"/>
              </a:lnSpc>
              <a:spcBef>
                <a:spcPts val="0"/>
              </a:spcBef>
              <a:spcAft>
                <a:spcPts val="0"/>
              </a:spcAft>
              <a:buClr>
                <a:schemeClr val="dk1"/>
              </a:buClr>
              <a:buSzPts val="1100"/>
              <a:buChar char="●"/>
            </a:pPr>
            <a:r>
              <a:rPr lang="en"/>
              <a:t>Real-time weather and traffic data can improve accuracy.</a:t>
            </a:r>
            <a:endParaRPr/>
          </a:p>
          <a:p>
            <a:pPr marL="914400" lvl="1" indent="-298450" algn="just" rtl="0">
              <a:lnSpc>
                <a:spcPct val="115000"/>
              </a:lnSpc>
              <a:spcBef>
                <a:spcPts val="0"/>
              </a:spcBef>
              <a:spcAft>
                <a:spcPts val="0"/>
              </a:spcAft>
              <a:buClr>
                <a:schemeClr val="dk1"/>
              </a:buClr>
              <a:buSzPts val="1100"/>
              <a:buChar char="●"/>
            </a:pPr>
            <a:r>
              <a:rPr lang="en"/>
              <a:t>Developing a model that adapts to changing conditions can lead to more precise predictions.</a:t>
            </a:r>
            <a:endParaRPr/>
          </a:p>
          <a:p>
            <a:pPr marL="0" lvl="0" indent="0" algn="just" rtl="0">
              <a:lnSpc>
                <a:spcPct val="175000"/>
              </a:lnSpc>
              <a:spcBef>
                <a:spcPts val="1500"/>
              </a:spcBef>
              <a:spcAft>
                <a:spcPts val="0"/>
              </a:spcAft>
              <a:buNone/>
            </a:pPr>
            <a:r>
              <a:rPr lang="en"/>
              <a:t>These future directions focus on refining the predictive accuracy of taxi fare models by delving deeper into the domain-specific intricacies and leveraging additional data sources.</a:t>
            </a:r>
            <a:endParaRPr/>
          </a:p>
        </p:txBody>
      </p:sp>
      <p:sp>
        <p:nvSpPr>
          <p:cNvPr id="388" name="Google Shape;388;p30"/>
          <p:cNvSpPr txBox="1"/>
          <p:nvPr/>
        </p:nvSpPr>
        <p:spPr>
          <a:xfrm>
            <a:off x="0" y="0"/>
            <a:ext cx="9144000" cy="738900"/>
          </a:xfrm>
          <a:prstGeom prst="rect">
            <a:avLst/>
          </a:prstGeom>
          <a:solidFill>
            <a:schemeClr val="accent1"/>
          </a:solidFill>
          <a:ln>
            <a:noFill/>
          </a:ln>
        </p:spPr>
        <p:txBody>
          <a:bodyPr spcFirstLastPara="1" wrap="square" lIns="91425" tIns="91425" rIns="91425" bIns="91425" anchor="t" anchorCtr="0">
            <a:spAutoFit/>
          </a:bodyPr>
          <a:lstStyle/>
          <a:p>
            <a:pPr marL="0" lvl="0" indent="0" algn="ctr" rtl="0">
              <a:lnSpc>
                <a:spcPct val="175000"/>
              </a:lnSpc>
              <a:spcBef>
                <a:spcPts val="1500"/>
              </a:spcBef>
              <a:spcAft>
                <a:spcPts val="1500"/>
              </a:spcAft>
              <a:buNone/>
            </a:pPr>
            <a:r>
              <a:rPr lang="en" sz="3600" b="1">
                <a:solidFill>
                  <a:schemeClr val="dk1"/>
                </a:solidFill>
              </a:rPr>
              <a:t>FUTURE WORK</a:t>
            </a:r>
            <a:endParaRPr sz="3600" b="1">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31"/>
          <p:cNvPicPr preferRelativeResize="0"/>
          <p:nvPr/>
        </p:nvPicPr>
        <p:blipFill>
          <a:blip r:embed="rId3">
            <a:alphaModFix/>
          </a:blip>
          <a:stretch>
            <a:fillRect/>
          </a:stretch>
        </p:blipFill>
        <p:spPr>
          <a:xfrm>
            <a:off x="-25" y="-73650"/>
            <a:ext cx="9144000" cy="5217150"/>
          </a:xfrm>
          <a:prstGeom prst="rect">
            <a:avLst/>
          </a:prstGeom>
          <a:noFill/>
          <a:ln>
            <a:noFill/>
          </a:ln>
        </p:spPr>
      </p:pic>
      <p:pic>
        <p:nvPicPr>
          <p:cNvPr id="394" name="Google Shape;394;p31"/>
          <p:cNvPicPr preferRelativeResize="0"/>
          <p:nvPr/>
        </p:nvPicPr>
        <p:blipFill>
          <a:blip r:embed="rId4">
            <a:alphaModFix/>
          </a:blip>
          <a:stretch>
            <a:fillRect/>
          </a:stretch>
        </p:blipFill>
        <p:spPr>
          <a:xfrm>
            <a:off x="535275" y="-796325"/>
            <a:ext cx="4386324" cy="4386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endParaRPr/>
          </a:p>
        </p:txBody>
      </p:sp>
      <p:sp>
        <p:nvSpPr>
          <p:cNvPr id="56" name="Google Shape;56;p1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7" name="Google Shape;57;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58" name="Google Shape;58;p14"/>
          <p:cNvSpPr/>
          <p:nvPr/>
        </p:nvSpPr>
        <p:spPr>
          <a:xfrm>
            <a:off x="4665725" y="4575"/>
            <a:ext cx="4478400" cy="51435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r>
              <a:rPr lang="en" sz="4500" b="1">
                <a:solidFill>
                  <a:schemeClr val="dk1"/>
                </a:solidFill>
                <a:latin typeface="DM Sans"/>
                <a:ea typeface="DM Sans"/>
                <a:cs typeface="DM Sans"/>
                <a:sym typeface="DM Sans"/>
              </a:rPr>
              <a:t>Introduction</a:t>
            </a:r>
            <a:endParaRPr sz="4500" b="1">
              <a:solidFill>
                <a:schemeClr val="dk1"/>
              </a:solidFill>
              <a:latin typeface="DM Sans"/>
              <a:ea typeface="DM Sans"/>
              <a:cs typeface="DM Sans"/>
              <a:sym typeface="DM Sans"/>
            </a:endParaRPr>
          </a:p>
          <a:p>
            <a:pPr marL="647700" lvl="1" indent="-228600" algn="l" rtl="0">
              <a:lnSpc>
                <a:spcPct val="140000"/>
              </a:lnSpc>
              <a:spcBef>
                <a:spcPts val="0"/>
              </a:spcBef>
              <a:spcAft>
                <a:spcPts val="0"/>
              </a:spcAft>
              <a:buClr>
                <a:schemeClr val="dk1"/>
              </a:buClr>
              <a:buSzPts val="1500"/>
              <a:buChar char="•"/>
            </a:pPr>
            <a:r>
              <a:rPr lang="en" sz="1500" b="1">
                <a:solidFill>
                  <a:schemeClr val="dk1"/>
                </a:solidFill>
                <a:latin typeface="DM Sans SemiBold"/>
                <a:ea typeface="DM Sans SemiBold"/>
                <a:cs typeface="DM Sans SemiBold"/>
                <a:sym typeface="DM Sans SemiBold"/>
              </a:rPr>
              <a:t>Project Overview:</a:t>
            </a:r>
            <a:r>
              <a:rPr lang="en" sz="1500">
                <a:solidFill>
                  <a:schemeClr val="dk1"/>
                </a:solidFill>
                <a:latin typeface="DM Sans"/>
                <a:ea typeface="DM Sans"/>
                <a:cs typeface="DM Sans"/>
                <a:sym typeface="DM Sans"/>
              </a:rPr>
              <a:t> </a:t>
            </a:r>
            <a:r>
              <a:rPr lang="en" sz="1200">
                <a:solidFill>
                  <a:schemeClr val="dk1"/>
                </a:solidFill>
                <a:latin typeface="Roboto"/>
                <a:ea typeface="Roboto"/>
                <a:cs typeface="Roboto"/>
                <a:sym typeface="Roboto"/>
              </a:rPr>
              <a:t>Taxi Fare Prediction using Machine Learning. An Exploration of Methods and Algorithms</a:t>
            </a:r>
            <a:endParaRPr sz="1200">
              <a:solidFill>
                <a:schemeClr val="dk1"/>
              </a:solidFill>
              <a:latin typeface="Roboto"/>
              <a:ea typeface="Roboto"/>
              <a:cs typeface="Roboto"/>
              <a:sym typeface="Roboto"/>
            </a:endParaRPr>
          </a:p>
          <a:p>
            <a:pPr marL="0" lvl="0" indent="0" algn="l" rtl="0">
              <a:lnSpc>
                <a:spcPct val="140000"/>
              </a:lnSpc>
              <a:spcBef>
                <a:spcPts val="0"/>
              </a:spcBef>
              <a:spcAft>
                <a:spcPts val="0"/>
              </a:spcAft>
              <a:buNone/>
            </a:pPr>
            <a:endParaRPr sz="1500">
              <a:solidFill>
                <a:schemeClr val="dk1"/>
              </a:solidFill>
              <a:latin typeface="DM Sans"/>
              <a:ea typeface="DM Sans"/>
              <a:cs typeface="DM Sans"/>
              <a:sym typeface="DM Sans"/>
            </a:endParaRPr>
          </a:p>
          <a:p>
            <a:pPr marL="647700" lvl="1" indent="-228600" algn="l" rtl="0">
              <a:lnSpc>
                <a:spcPct val="140000"/>
              </a:lnSpc>
              <a:spcBef>
                <a:spcPts val="0"/>
              </a:spcBef>
              <a:spcAft>
                <a:spcPts val="0"/>
              </a:spcAft>
              <a:buClr>
                <a:schemeClr val="dk1"/>
              </a:buClr>
              <a:buSzPts val="1500"/>
              <a:buChar char="•"/>
            </a:pPr>
            <a:r>
              <a:rPr lang="en" sz="1500" b="1">
                <a:solidFill>
                  <a:schemeClr val="dk1"/>
                </a:solidFill>
                <a:latin typeface="DM Sans SemiBold"/>
                <a:ea typeface="DM Sans SemiBold"/>
                <a:cs typeface="DM Sans SemiBold"/>
                <a:sym typeface="DM Sans SemiBold"/>
              </a:rPr>
              <a:t>Objective:</a:t>
            </a:r>
            <a:r>
              <a:rPr lang="en" sz="1500">
                <a:solidFill>
                  <a:schemeClr val="dk1"/>
                </a:solidFill>
                <a:latin typeface="DM Sans"/>
                <a:ea typeface="DM Sans"/>
                <a:cs typeface="DM Sans"/>
                <a:sym typeface="DM Sans"/>
              </a:rPr>
              <a:t> </a:t>
            </a:r>
            <a:r>
              <a:rPr lang="en">
                <a:solidFill>
                  <a:schemeClr val="dk1"/>
                </a:solidFill>
                <a:latin typeface="DM Sans"/>
                <a:ea typeface="DM Sans"/>
                <a:cs typeface="DM Sans"/>
                <a:sym typeface="DM Sans"/>
              </a:rPr>
              <a:t>Introduce the widespread use of machine learning of predictions</a:t>
            </a:r>
            <a:endParaRPr>
              <a:solidFill>
                <a:schemeClr val="dk1"/>
              </a:solidFill>
              <a:latin typeface="DM Sans"/>
              <a:ea typeface="DM Sans"/>
              <a:cs typeface="DM Sans"/>
              <a:sym typeface="DM Sans"/>
            </a:endParaRPr>
          </a:p>
          <a:p>
            <a:pPr marL="914400" lvl="0" indent="0" algn="l" rtl="0">
              <a:lnSpc>
                <a:spcPct val="140000"/>
              </a:lnSpc>
              <a:spcBef>
                <a:spcPts val="0"/>
              </a:spcBef>
              <a:spcAft>
                <a:spcPts val="0"/>
              </a:spcAft>
              <a:buNone/>
            </a:pPr>
            <a:endParaRPr sz="1500">
              <a:solidFill>
                <a:schemeClr val="dk1"/>
              </a:solidFill>
              <a:latin typeface="DM Sans"/>
              <a:ea typeface="DM Sans"/>
              <a:cs typeface="DM Sans"/>
              <a:sym typeface="DM Sans"/>
            </a:endParaRPr>
          </a:p>
          <a:p>
            <a:pPr marL="647700" lvl="1" indent="-228600" algn="l" rtl="0">
              <a:lnSpc>
                <a:spcPct val="140000"/>
              </a:lnSpc>
              <a:spcBef>
                <a:spcPts val="0"/>
              </a:spcBef>
              <a:spcAft>
                <a:spcPts val="0"/>
              </a:spcAft>
              <a:buClr>
                <a:schemeClr val="dk1"/>
              </a:buClr>
              <a:buSzPts val="1500"/>
              <a:buChar char="•"/>
            </a:pPr>
            <a:r>
              <a:rPr lang="en" sz="1500" b="1">
                <a:solidFill>
                  <a:schemeClr val="dk1"/>
                </a:solidFill>
                <a:latin typeface="DM Sans SemiBold"/>
                <a:ea typeface="DM Sans SemiBold"/>
                <a:cs typeface="DM Sans SemiBold"/>
                <a:sym typeface="DM Sans SemiBold"/>
              </a:rPr>
              <a:t>Significance:</a:t>
            </a:r>
            <a:r>
              <a:rPr lang="en" sz="1200">
                <a:solidFill>
                  <a:schemeClr val="dk1"/>
                </a:solidFill>
                <a:latin typeface="Roboto"/>
                <a:ea typeface="Roboto"/>
                <a:cs typeface="Roboto"/>
                <a:sym typeface="Roboto"/>
              </a:rPr>
              <a:t> Showcase its impact across various applications globally.</a:t>
            </a:r>
            <a:endParaRPr sz="1200">
              <a:solidFill>
                <a:schemeClr val="dk1"/>
              </a:solidFill>
              <a:latin typeface="Roboto"/>
              <a:ea typeface="Roboto"/>
              <a:cs typeface="Roboto"/>
              <a:sym typeface="Roboto"/>
            </a:endParaRPr>
          </a:p>
          <a:p>
            <a:pPr marL="914400" lvl="0" indent="0" algn="l" rtl="0">
              <a:lnSpc>
                <a:spcPct val="140000"/>
              </a:lnSpc>
              <a:spcBef>
                <a:spcPts val="0"/>
              </a:spcBef>
              <a:spcAft>
                <a:spcPts val="0"/>
              </a:spcAft>
              <a:buNone/>
            </a:pPr>
            <a:endParaRPr sz="1500">
              <a:solidFill>
                <a:schemeClr val="dk1"/>
              </a:solidFill>
              <a:latin typeface="DM Sans"/>
              <a:ea typeface="DM Sans"/>
              <a:cs typeface="DM Sans"/>
              <a:sym typeface="DM Sans"/>
            </a:endParaRPr>
          </a:p>
          <a:p>
            <a:pPr marL="647700" lvl="1" indent="-228600" algn="l" rtl="0">
              <a:lnSpc>
                <a:spcPct val="140000"/>
              </a:lnSpc>
              <a:spcBef>
                <a:spcPts val="0"/>
              </a:spcBef>
              <a:spcAft>
                <a:spcPts val="0"/>
              </a:spcAft>
              <a:buClr>
                <a:schemeClr val="dk1"/>
              </a:buClr>
              <a:buSzPts val="1500"/>
              <a:buChar char="•"/>
            </a:pPr>
            <a:r>
              <a:rPr lang="en" sz="1500" b="1">
                <a:solidFill>
                  <a:schemeClr val="dk1"/>
                </a:solidFill>
                <a:latin typeface="DM Sans SemiBold"/>
                <a:ea typeface="DM Sans SemiBold"/>
                <a:cs typeface="DM Sans SemiBold"/>
                <a:sym typeface="DM Sans SemiBold"/>
              </a:rPr>
              <a:t>Approach:</a:t>
            </a:r>
            <a:r>
              <a:rPr lang="en" sz="1500">
                <a:solidFill>
                  <a:schemeClr val="dk1"/>
                </a:solidFill>
                <a:latin typeface="DM Sans"/>
                <a:ea typeface="DM Sans"/>
                <a:cs typeface="DM Sans"/>
                <a:sym typeface="DM Sans"/>
              </a:rPr>
              <a:t> </a:t>
            </a:r>
            <a:r>
              <a:rPr lang="en" sz="1200">
                <a:solidFill>
                  <a:schemeClr val="dk1"/>
                </a:solidFill>
                <a:latin typeface="Roboto"/>
                <a:ea typeface="Roboto"/>
                <a:cs typeface="Roboto"/>
                <a:sym typeface="Roboto"/>
              </a:rPr>
              <a:t>Provide an overview of supervised and unsupervised learning.</a:t>
            </a:r>
            <a:endParaRPr sz="1200">
              <a:solidFill>
                <a:schemeClr val="dk1"/>
              </a:solidFill>
              <a:latin typeface="Roboto"/>
              <a:ea typeface="Roboto"/>
              <a:cs typeface="Roboto"/>
              <a:sym typeface="Roboto"/>
            </a:endParaRPr>
          </a:p>
          <a:p>
            <a:pPr marL="914400" lvl="0" indent="0" algn="l" rtl="0">
              <a:lnSpc>
                <a:spcPct val="140000"/>
              </a:lnSpc>
              <a:spcBef>
                <a:spcPts val="0"/>
              </a:spcBef>
              <a:spcAft>
                <a:spcPts val="0"/>
              </a:spcAft>
              <a:buNone/>
            </a:pPr>
            <a:endParaRPr sz="150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6"/>
          <p:cNvSpPr txBox="1">
            <a:spLocks noGrp="1"/>
          </p:cNvSpPr>
          <p:nvPr>
            <p:ph type="title"/>
          </p:nvPr>
        </p:nvSpPr>
        <p:spPr>
          <a:xfrm>
            <a:off x="0" y="0"/>
            <a:ext cx="9203400" cy="782700"/>
          </a:xfrm>
          <a:prstGeom prst="rect">
            <a:avLst/>
          </a:prstGeom>
          <a:solidFill>
            <a:srgbClr val="F1C232"/>
          </a:solidFill>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990"/>
              <a:buFont typeface="Arial"/>
              <a:buNone/>
            </a:pPr>
            <a:r>
              <a:rPr lang="en" sz="2160">
                <a:latin typeface="Arial"/>
                <a:ea typeface="Arial"/>
                <a:cs typeface="Arial"/>
                <a:sym typeface="Arial"/>
              </a:rPr>
              <a:t>The problem we address in taxi fare prediction:</a:t>
            </a:r>
            <a:endParaRPr sz="2160">
              <a:latin typeface="Arial"/>
              <a:ea typeface="Arial"/>
              <a:cs typeface="Arial"/>
              <a:sym typeface="Arial"/>
            </a:endParaRPr>
          </a:p>
          <a:p>
            <a:pPr marL="0" lvl="0" indent="0" algn="ctr" rtl="0">
              <a:spcBef>
                <a:spcPts val="0"/>
              </a:spcBef>
              <a:spcAft>
                <a:spcPts val="0"/>
              </a:spcAft>
              <a:buSzPts val="990"/>
              <a:buNone/>
            </a:pPr>
            <a:endParaRPr sz="2520"/>
          </a:p>
        </p:txBody>
      </p:sp>
      <p:sp>
        <p:nvSpPr>
          <p:cNvPr id="199" name="Google Shape;199;p16"/>
          <p:cNvSpPr txBox="1"/>
          <p:nvPr/>
        </p:nvSpPr>
        <p:spPr>
          <a:xfrm>
            <a:off x="0" y="970950"/>
            <a:ext cx="91440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Inaccurate Estimates: </a:t>
            </a:r>
            <a:r>
              <a:rPr lang="en"/>
              <a:t>Traditional models lack precision due to dynamic factors like traffic and events, leading to unpredictable costs.</a:t>
            </a:r>
            <a:endParaRPr/>
          </a:p>
          <a:p>
            <a:pPr marL="0" lvl="0" indent="0" algn="l" rtl="0">
              <a:spcBef>
                <a:spcPts val="0"/>
              </a:spcBef>
              <a:spcAft>
                <a:spcPts val="0"/>
              </a:spcAft>
              <a:buNone/>
            </a:pPr>
            <a:endParaRPr/>
          </a:p>
          <a:p>
            <a:pPr marL="0" lvl="0" indent="0" algn="l" rtl="0">
              <a:spcBef>
                <a:spcPts val="0"/>
              </a:spcBef>
              <a:spcAft>
                <a:spcPts val="0"/>
              </a:spcAft>
              <a:buNone/>
            </a:pPr>
            <a:r>
              <a:rPr lang="en" b="1" u="sng"/>
              <a:t>Customer Discontent: </a:t>
            </a:r>
            <a:r>
              <a:rPr lang="en"/>
              <a:t>Inaccurate fare predictions result in dissatisfaction among passengers, impacting user experience and loyalty.</a:t>
            </a:r>
            <a:endParaRPr/>
          </a:p>
          <a:p>
            <a:pPr marL="0" lvl="0" indent="0" algn="l" rtl="0">
              <a:spcBef>
                <a:spcPts val="0"/>
              </a:spcBef>
              <a:spcAft>
                <a:spcPts val="0"/>
              </a:spcAft>
              <a:buNone/>
            </a:pPr>
            <a:endParaRPr/>
          </a:p>
          <a:p>
            <a:pPr marL="0" lvl="0" indent="0" algn="l" rtl="0">
              <a:spcBef>
                <a:spcPts val="0"/>
              </a:spcBef>
              <a:spcAft>
                <a:spcPts val="0"/>
              </a:spcAft>
              <a:buNone/>
            </a:pPr>
            <a:r>
              <a:rPr lang="en" b="1" u="sng"/>
              <a:t>Operational Inefficiency:</a:t>
            </a:r>
            <a:r>
              <a:rPr lang="en"/>
              <a:t> Taxi companies face challenges in resource allocation, as demand patterns aren't effectively anticipated.</a:t>
            </a:r>
            <a:endParaRPr/>
          </a:p>
          <a:p>
            <a:pPr marL="0" lvl="0" indent="0" algn="l" rtl="0">
              <a:spcBef>
                <a:spcPts val="0"/>
              </a:spcBef>
              <a:spcAft>
                <a:spcPts val="0"/>
              </a:spcAft>
              <a:buNone/>
            </a:pPr>
            <a:endParaRPr/>
          </a:p>
          <a:p>
            <a:pPr marL="0" lvl="0" indent="0" algn="l" rtl="0">
              <a:spcBef>
                <a:spcPts val="0"/>
              </a:spcBef>
              <a:spcAft>
                <a:spcPts val="0"/>
              </a:spcAft>
              <a:buNone/>
            </a:pPr>
            <a:r>
              <a:rPr lang="en" b="1" u="sng"/>
              <a:t>Transparent Pricing</a:t>
            </a:r>
            <a:r>
              <a:rPr lang="en"/>
              <a:t>: Existing models struggle to provide transparent pricing, leading to distrust and confusion among passengers.</a:t>
            </a:r>
            <a:endParaRPr/>
          </a:p>
          <a:p>
            <a:pPr marL="0" lvl="0" indent="0" algn="l" rtl="0">
              <a:spcBef>
                <a:spcPts val="0"/>
              </a:spcBef>
              <a:spcAft>
                <a:spcPts val="0"/>
              </a:spcAft>
              <a:buNone/>
            </a:pPr>
            <a:endParaRPr/>
          </a:p>
          <a:p>
            <a:pPr marL="0" lvl="0" indent="0" algn="l" rtl="0">
              <a:spcBef>
                <a:spcPts val="0"/>
              </a:spcBef>
              <a:spcAft>
                <a:spcPts val="0"/>
              </a:spcAft>
              <a:buNone/>
            </a:pPr>
            <a:r>
              <a:rPr lang="en"/>
              <a:t>Our goal is to leverage predictive modeling to overcome these challenges, providing accurate fare estimates that enhance user satisfaction, operational efficiency, and transparency in taxi fare prediction.</a:t>
            </a:r>
            <a:endParaRPr/>
          </a:p>
        </p:txBody>
      </p:sp>
      <p:pic>
        <p:nvPicPr>
          <p:cNvPr id="200" name="Google Shape;200;p16"/>
          <p:cNvPicPr preferRelativeResize="0"/>
          <p:nvPr/>
        </p:nvPicPr>
        <p:blipFill>
          <a:blip r:embed="rId3">
            <a:alphaModFix/>
          </a:blip>
          <a:stretch>
            <a:fillRect/>
          </a:stretch>
        </p:blipFill>
        <p:spPr>
          <a:xfrm>
            <a:off x="0" y="4030275"/>
            <a:ext cx="2036825" cy="1110050"/>
          </a:xfrm>
          <a:prstGeom prst="rect">
            <a:avLst/>
          </a:prstGeom>
          <a:noFill/>
          <a:ln>
            <a:noFill/>
          </a:ln>
        </p:spPr>
      </p:pic>
      <p:pic>
        <p:nvPicPr>
          <p:cNvPr id="201" name="Google Shape;201;p16"/>
          <p:cNvPicPr preferRelativeResize="0"/>
          <p:nvPr/>
        </p:nvPicPr>
        <p:blipFill>
          <a:blip r:embed="rId4">
            <a:alphaModFix/>
          </a:blip>
          <a:stretch>
            <a:fillRect/>
          </a:stretch>
        </p:blipFill>
        <p:spPr>
          <a:xfrm>
            <a:off x="7532425" y="3536450"/>
            <a:ext cx="1611575" cy="18550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pSp>
        <p:nvGrpSpPr>
          <p:cNvPr id="206" name="Google Shape;206;p17"/>
          <p:cNvGrpSpPr/>
          <p:nvPr/>
        </p:nvGrpSpPr>
        <p:grpSpPr>
          <a:xfrm>
            <a:off x="2366551" y="290225"/>
            <a:ext cx="4410911" cy="1850108"/>
            <a:chOff x="457200" y="2806675"/>
            <a:chExt cx="4858367" cy="1925391"/>
          </a:xfrm>
        </p:grpSpPr>
        <p:sp>
          <p:nvSpPr>
            <p:cNvPr id="207" name="Google Shape;207;p17"/>
            <p:cNvSpPr/>
            <p:nvPr/>
          </p:nvSpPr>
          <p:spPr>
            <a:xfrm>
              <a:off x="1000346" y="3919208"/>
              <a:ext cx="876538" cy="569379"/>
            </a:xfrm>
            <a:custGeom>
              <a:avLst/>
              <a:gdLst/>
              <a:ahLst/>
              <a:cxnLst/>
              <a:rect l="l" t="t" r="r" b="b"/>
              <a:pathLst>
                <a:path w="47240" h="30686" extrusionOk="0">
                  <a:moveTo>
                    <a:pt x="23822" y="0"/>
                  </a:moveTo>
                  <a:lnTo>
                    <a:pt x="21601" y="202"/>
                  </a:lnTo>
                  <a:lnTo>
                    <a:pt x="19381" y="606"/>
                  </a:lnTo>
                  <a:lnTo>
                    <a:pt x="17362" y="1010"/>
                  </a:lnTo>
                  <a:lnTo>
                    <a:pt x="15545" y="1615"/>
                  </a:lnTo>
                  <a:lnTo>
                    <a:pt x="13930" y="2221"/>
                  </a:lnTo>
                  <a:lnTo>
                    <a:pt x="12315" y="3029"/>
                  </a:lnTo>
                  <a:lnTo>
                    <a:pt x="10902" y="4038"/>
                  </a:lnTo>
                  <a:lnTo>
                    <a:pt x="9489" y="5047"/>
                  </a:lnTo>
                  <a:lnTo>
                    <a:pt x="8277" y="6057"/>
                  </a:lnTo>
                  <a:lnTo>
                    <a:pt x="7066" y="7066"/>
                  </a:lnTo>
                  <a:lnTo>
                    <a:pt x="5249" y="9489"/>
                  </a:lnTo>
                  <a:lnTo>
                    <a:pt x="3634" y="11911"/>
                  </a:lnTo>
                  <a:lnTo>
                    <a:pt x="2423" y="14536"/>
                  </a:lnTo>
                  <a:lnTo>
                    <a:pt x="1615" y="16958"/>
                  </a:lnTo>
                  <a:lnTo>
                    <a:pt x="1010" y="19381"/>
                  </a:lnTo>
                  <a:lnTo>
                    <a:pt x="404" y="21601"/>
                  </a:lnTo>
                  <a:lnTo>
                    <a:pt x="202" y="23620"/>
                  </a:lnTo>
                  <a:lnTo>
                    <a:pt x="0" y="26648"/>
                  </a:lnTo>
                  <a:lnTo>
                    <a:pt x="0" y="27860"/>
                  </a:lnTo>
                  <a:lnTo>
                    <a:pt x="46634" y="30686"/>
                  </a:lnTo>
                  <a:lnTo>
                    <a:pt x="47038" y="28061"/>
                  </a:lnTo>
                  <a:lnTo>
                    <a:pt x="47240" y="25639"/>
                  </a:lnTo>
                  <a:lnTo>
                    <a:pt x="47240" y="23418"/>
                  </a:lnTo>
                  <a:lnTo>
                    <a:pt x="47038" y="21198"/>
                  </a:lnTo>
                  <a:lnTo>
                    <a:pt x="46836" y="19179"/>
                  </a:lnTo>
                  <a:lnTo>
                    <a:pt x="46432" y="17160"/>
                  </a:lnTo>
                  <a:lnTo>
                    <a:pt x="45827" y="15545"/>
                  </a:lnTo>
                  <a:lnTo>
                    <a:pt x="45221" y="13728"/>
                  </a:lnTo>
                  <a:lnTo>
                    <a:pt x="44414" y="12315"/>
                  </a:lnTo>
                  <a:lnTo>
                    <a:pt x="43606" y="10902"/>
                  </a:lnTo>
                  <a:lnTo>
                    <a:pt x="42597" y="9489"/>
                  </a:lnTo>
                  <a:lnTo>
                    <a:pt x="41587" y="8277"/>
                  </a:lnTo>
                  <a:lnTo>
                    <a:pt x="39367" y="6259"/>
                  </a:lnTo>
                  <a:lnTo>
                    <a:pt x="37146" y="4644"/>
                  </a:lnTo>
                  <a:lnTo>
                    <a:pt x="34723" y="3230"/>
                  </a:lnTo>
                  <a:lnTo>
                    <a:pt x="32301" y="2221"/>
                  </a:lnTo>
                  <a:lnTo>
                    <a:pt x="30080" y="1413"/>
                  </a:lnTo>
                  <a:lnTo>
                    <a:pt x="28061" y="808"/>
                  </a:lnTo>
                  <a:lnTo>
                    <a:pt x="25033" y="202"/>
                  </a:lnTo>
                  <a:lnTo>
                    <a:pt x="238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7"/>
            <p:cNvSpPr/>
            <p:nvPr/>
          </p:nvSpPr>
          <p:spPr>
            <a:xfrm>
              <a:off x="4113172" y="3892990"/>
              <a:ext cx="895260" cy="591867"/>
            </a:xfrm>
            <a:custGeom>
              <a:avLst/>
              <a:gdLst/>
              <a:ahLst/>
              <a:cxnLst/>
              <a:rect l="l" t="t" r="r" b="b"/>
              <a:pathLst>
                <a:path w="48249" h="31898" extrusionOk="0">
                  <a:moveTo>
                    <a:pt x="24024" y="0"/>
                  </a:moveTo>
                  <a:lnTo>
                    <a:pt x="21399" y="404"/>
                  </a:lnTo>
                  <a:lnTo>
                    <a:pt x="18775" y="808"/>
                  </a:lnTo>
                  <a:lnTo>
                    <a:pt x="16554" y="1413"/>
                  </a:lnTo>
                  <a:lnTo>
                    <a:pt x="14535" y="2019"/>
                  </a:lnTo>
                  <a:lnTo>
                    <a:pt x="12517" y="2826"/>
                  </a:lnTo>
                  <a:lnTo>
                    <a:pt x="10700" y="3836"/>
                  </a:lnTo>
                  <a:lnTo>
                    <a:pt x="9287" y="4845"/>
                  </a:lnTo>
                  <a:lnTo>
                    <a:pt x="7671" y="5855"/>
                  </a:lnTo>
                  <a:lnTo>
                    <a:pt x="6460" y="7066"/>
                  </a:lnTo>
                  <a:lnTo>
                    <a:pt x="5451" y="8277"/>
                  </a:lnTo>
                  <a:lnTo>
                    <a:pt x="4441" y="9690"/>
                  </a:lnTo>
                  <a:lnTo>
                    <a:pt x="3432" y="11104"/>
                  </a:lnTo>
                  <a:lnTo>
                    <a:pt x="2019" y="13930"/>
                  </a:lnTo>
                  <a:lnTo>
                    <a:pt x="1010" y="16756"/>
                  </a:lnTo>
                  <a:lnTo>
                    <a:pt x="404" y="19582"/>
                  </a:lnTo>
                  <a:lnTo>
                    <a:pt x="0" y="22409"/>
                  </a:lnTo>
                  <a:lnTo>
                    <a:pt x="0" y="24831"/>
                  </a:lnTo>
                  <a:lnTo>
                    <a:pt x="0" y="27254"/>
                  </a:lnTo>
                  <a:lnTo>
                    <a:pt x="202" y="30484"/>
                  </a:lnTo>
                  <a:lnTo>
                    <a:pt x="404" y="31897"/>
                  </a:lnTo>
                  <a:lnTo>
                    <a:pt x="47643" y="31897"/>
                  </a:lnTo>
                  <a:lnTo>
                    <a:pt x="47845" y="29071"/>
                  </a:lnTo>
                  <a:lnTo>
                    <a:pt x="48047" y="26648"/>
                  </a:lnTo>
                  <a:lnTo>
                    <a:pt x="48249" y="24226"/>
                  </a:lnTo>
                  <a:lnTo>
                    <a:pt x="48047" y="22005"/>
                  </a:lnTo>
                  <a:lnTo>
                    <a:pt x="47643" y="19784"/>
                  </a:lnTo>
                  <a:lnTo>
                    <a:pt x="47240" y="17967"/>
                  </a:lnTo>
                  <a:lnTo>
                    <a:pt x="46634" y="16150"/>
                  </a:lnTo>
                  <a:lnTo>
                    <a:pt x="46028" y="14334"/>
                  </a:lnTo>
                  <a:lnTo>
                    <a:pt x="45221" y="12719"/>
                  </a:lnTo>
                  <a:lnTo>
                    <a:pt x="44413" y="11305"/>
                  </a:lnTo>
                  <a:lnTo>
                    <a:pt x="43404" y="9892"/>
                  </a:lnTo>
                  <a:lnTo>
                    <a:pt x="42395" y="8681"/>
                  </a:lnTo>
                  <a:lnTo>
                    <a:pt x="40174" y="6662"/>
                  </a:lnTo>
                  <a:lnTo>
                    <a:pt x="37751" y="4845"/>
                  </a:lnTo>
                  <a:lnTo>
                    <a:pt x="35127" y="3432"/>
                  </a:lnTo>
                  <a:lnTo>
                    <a:pt x="32704" y="2221"/>
                  </a:lnTo>
                  <a:lnTo>
                    <a:pt x="30484" y="1413"/>
                  </a:lnTo>
                  <a:lnTo>
                    <a:pt x="28465" y="808"/>
                  </a:lnTo>
                  <a:lnTo>
                    <a:pt x="25235" y="202"/>
                  </a:lnTo>
                  <a:lnTo>
                    <a:pt x="24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7"/>
            <p:cNvSpPr/>
            <p:nvPr/>
          </p:nvSpPr>
          <p:spPr>
            <a:xfrm>
              <a:off x="4158113" y="3956671"/>
              <a:ext cx="775413" cy="775395"/>
            </a:xfrm>
            <a:custGeom>
              <a:avLst/>
              <a:gdLst/>
              <a:ahLst/>
              <a:cxnLst/>
              <a:rect l="l" t="t" r="r" b="b"/>
              <a:pathLst>
                <a:path w="41790" h="41789" extrusionOk="0">
                  <a:moveTo>
                    <a:pt x="18775" y="0"/>
                  </a:moveTo>
                  <a:lnTo>
                    <a:pt x="16757" y="404"/>
                  </a:lnTo>
                  <a:lnTo>
                    <a:pt x="14738" y="1010"/>
                  </a:lnTo>
                  <a:lnTo>
                    <a:pt x="12921" y="1615"/>
                  </a:lnTo>
                  <a:lnTo>
                    <a:pt x="11104" y="2423"/>
                  </a:lnTo>
                  <a:lnTo>
                    <a:pt x="9287" y="3634"/>
                  </a:lnTo>
                  <a:lnTo>
                    <a:pt x="7672" y="4845"/>
                  </a:lnTo>
                  <a:lnTo>
                    <a:pt x="6259" y="6056"/>
                  </a:lnTo>
                  <a:lnTo>
                    <a:pt x="4846" y="7672"/>
                  </a:lnTo>
                  <a:lnTo>
                    <a:pt x="3634" y="9287"/>
                  </a:lnTo>
                  <a:lnTo>
                    <a:pt x="2625" y="10902"/>
                  </a:lnTo>
                  <a:lnTo>
                    <a:pt x="1818" y="12718"/>
                  </a:lnTo>
                  <a:lnTo>
                    <a:pt x="1010" y="14737"/>
                  </a:lnTo>
                  <a:lnTo>
                    <a:pt x="606" y="16756"/>
                  </a:lnTo>
                  <a:lnTo>
                    <a:pt x="203" y="18775"/>
                  </a:lnTo>
                  <a:lnTo>
                    <a:pt x="1" y="20794"/>
                  </a:lnTo>
                  <a:lnTo>
                    <a:pt x="203" y="23014"/>
                  </a:lnTo>
                  <a:lnTo>
                    <a:pt x="606" y="25033"/>
                  </a:lnTo>
                  <a:lnTo>
                    <a:pt x="1010" y="27052"/>
                  </a:lnTo>
                  <a:lnTo>
                    <a:pt x="1818" y="29071"/>
                  </a:lnTo>
                  <a:lnTo>
                    <a:pt x="2625" y="30888"/>
                  </a:lnTo>
                  <a:lnTo>
                    <a:pt x="3634" y="32503"/>
                  </a:lnTo>
                  <a:lnTo>
                    <a:pt x="4846" y="34118"/>
                  </a:lnTo>
                  <a:lnTo>
                    <a:pt x="6259" y="35733"/>
                  </a:lnTo>
                  <a:lnTo>
                    <a:pt x="7672" y="36944"/>
                  </a:lnTo>
                  <a:lnTo>
                    <a:pt x="9287" y="38155"/>
                  </a:lnTo>
                  <a:lnTo>
                    <a:pt x="11104" y="39165"/>
                  </a:lnTo>
                  <a:lnTo>
                    <a:pt x="12921" y="40174"/>
                  </a:lnTo>
                  <a:lnTo>
                    <a:pt x="14738" y="40780"/>
                  </a:lnTo>
                  <a:lnTo>
                    <a:pt x="16757" y="41385"/>
                  </a:lnTo>
                  <a:lnTo>
                    <a:pt x="18775" y="41587"/>
                  </a:lnTo>
                  <a:lnTo>
                    <a:pt x="20996" y="41789"/>
                  </a:lnTo>
                  <a:lnTo>
                    <a:pt x="23217" y="41587"/>
                  </a:lnTo>
                  <a:lnTo>
                    <a:pt x="25235" y="41385"/>
                  </a:lnTo>
                  <a:lnTo>
                    <a:pt x="27254" y="40780"/>
                  </a:lnTo>
                  <a:lnTo>
                    <a:pt x="29071" y="40174"/>
                  </a:lnTo>
                  <a:lnTo>
                    <a:pt x="30888" y="39165"/>
                  </a:lnTo>
                  <a:lnTo>
                    <a:pt x="32705" y="38155"/>
                  </a:lnTo>
                  <a:lnTo>
                    <a:pt x="34320" y="36944"/>
                  </a:lnTo>
                  <a:lnTo>
                    <a:pt x="35733" y="35733"/>
                  </a:lnTo>
                  <a:lnTo>
                    <a:pt x="37146" y="34118"/>
                  </a:lnTo>
                  <a:lnTo>
                    <a:pt x="38358" y="32503"/>
                  </a:lnTo>
                  <a:lnTo>
                    <a:pt x="39367" y="30888"/>
                  </a:lnTo>
                  <a:lnTo>
                    <a:pt x="40174" y="29071"/>
                  </a:lnTo>
                  <a:lnTo>
                    <a:pt x="40982" y="27052"/>
                  </a:lnTo>
                  <a:lnTo>
                    <a:pt x="41386" y="25033"/>
                  </a:lnTo>
                  <a:lnTo>
                    <a:pt x="41789" y="23014"/>
                  </a:lnTo>
                  <a:lnTo>
                    <a:pt x="41789" y="20794"/>
                  </a:lnTo>
                  <a:lnTo>
                    <a:pt x="41789" y="18775"/>
                  </a:lnTo>
                  <a:lnTo>
                    <a:pt x="41386" y="16756"/>
                  </a:lnTo>
                  <a:lnTo>
                    <a:pt x="40982" y="14737"/>
                  </a:lnTo>
                  <a:lnTo>
                    <a:pt x="40174" y="12718"/>
                  </a:lnTo>
                  <a:lnTo>
                    <a:pt x="39367" y="10902"/>
                  </a:lnTo>
                  <a:lnTo>
                    <a:pt x="38358" y="9287"/>
                  </a:lnTo>
                  <a:lnTo>
                    <a:pt x="37146" y="7672"/>
                  </a:lnTo>
                  <a:lnTo>
                    <a:pt x="35733" y="6056"/>
                  </a:lnTo>
                  <a:lnTo>
                    <a:pt x="34320" y="4845"/>
                  </a:lnTo>
                  <a:lnTo>
                    <a:pt x="32705" y="3634"/>
                  </a:lnTo>
                  <a:lnTo>
                    <a:pt x="30888" y="2423"/>
                  </a:lnTo>
                  <a:lnTo>
                    <a:pt x="29071" y="1615"/>
                  </a:lnTo>
                  <a:lnTo>
                    <a:pt x="27254" y="1010"/>
                  </a:lnTo>
                  <a:lnTo>
                    <a:pt x="25235" y="404"/>
                  </a:lnTo>
                  <a:lnTo>
                    <a:pt x="232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7"/>
            <p:cNvSpPr/>
            <p:nvPr/>
          </p:nvSpPr>
          <p:spPr>
            <a:xfrm>
              <a:off x="4315442" y="4110253"/>
              <a:ext cx="464506" cy="468235"/>
            </a:xfrm>
            <a:custGeom>
              <a:avLst/>
              <a:gdLst/>
              <a:ahLst/>
              <a:cxnLst/>
              <a:rect l="l" t="t" r="r" b="b"/>
              <a:pathLst>
                <a:path w="25034" h="25235" extrusionOk="0">
                  <a:moveTo>
                    <a:pt x="12517" y="0"/>
                  </a:moveTo>
                  <a:lnTo>
                    <a:pt x="11306" y="202"/>
                  </a:lnTo>
                  <a:lnTo>
                    <a:pt x="9893" y="404"/>
                  </a:lnTo>
                  <a:lnTo>
                    <a:pt x="8681" y="606"/>
                  </a:lnTo>
                  <a:lnTo>
                    <a:pt x="7672" y="1010"/>
                  </a:lnTo>
                  <a:lnTo>
                    <a:pt x="5451" y="2221"/>
                  </a:lnTo>
                  <a:lnTo>
                    <a:pt x="3634" y="3634"/>
                  </a:lnTo>
                  <a:lnTo>
                    <a:pt x="2019" y="5653"/>
                  </a:lnTo>
                  <a:lnTo>
                    <a:pt x="1010" y="7672"/>
                  </a:lnTo>
                  <a:lnTo>
                    <a:pt x="606" y="8883"/>
                  </a:lnTo>
                  <a:lnTo>
                    <a:pt x="202" y="10094"/>
                  </a:lnTo>
                  <a:lnTo>
                    <a:pt x="1" y="11305"/>
                  </a:lnTo>
                  <a:lnTo>
                    <a:pt x="1" y="12517"/>
                  </a:lnTo>
                  <a:lnTo>
                    <a:pt x="1" y="13930"/>
                  </a:lnTo>
                  <a:lnTo>
                    <a:pt x="202" y="15141"/>
                  </a:lnTo>
                  <a:lnTo>
                    <a:pt x="606" y="16352"/>
                  </a:lnTo>
                  <a:lnTo>
                    <a:pt x="1010" y="17564"/>
                  </a:lnTo>
                  <a:lnTo>
                    <a:pt x="2019" y="19582"/>
                  </a:lnTo>
                  <a:lnTo>
                    <a:pt x="3634" y="21399"/>
                  </a:lnTo>
                  <a:lnTo>
                    <a:pt x="5451" y="23014"/>
                  </a:lnTo>
                  <a:lnTo>
                    <a:pt x="7672" y="24226"/>
                  </a:lnTo>
                  <a:lnTo>
                    <a:pt x="8681" y="24629"/>
                  </a:lnTo>
                  <a:lnTo>
                    <a:pt x="9893" y="24831"/>
                  </a:lnTo>
                  <a:lnTo>
                    <a:pt x="11306" y="25033"/>
                  </a:lnTo>
                  <a:lnTo>
                    <a:pt x="12517" y="25235"/>
                  </a:lnTo>
                  <a:lnTo>
                    <a:pt x="13728" y="25033"/>
                  </a:lnTo>
                  <a:lnTo>
                    <a:pt x="14940" y="24831"/>
                  </a:lnTo>
                  <a:lnTo>
                    <a:pt x="16151" y="24629"/>
                  </a:lnTo>
                  <a:lnTo>
                    <a:pt x="17362" y="24226"/>
                  </a:lnTo>
                  <a:lnTo>
                    <a:pt x="19583" y="23014"/>
                  </a:lnTo>
                  <a:lnTo>
                    <a:pt x="21400" y="21399"/>
                  </a:lnTo>
                  <a:lnTo>
                    <a:pt x="22813" y="19582"/>
                  </a:lnTo>
                  <a:lnTo>
                    <a:pt x="24024" y="17564"/>
                  </a:lnTo>
                  <a:lnTo>
                    <a:pt x="24428" y="16352"/>
                  </a:lnTo>
                  <a:lnTo>
                    <a:pt x="24832" y="15141"/>
                  </a:lnTo>
                  <a:lnTo>
                    <a:pt x="25033" y="13930"/>
                  </a:lnTo>
                  <a:lnTo>
                    <a:pt x="25033" y="12517"/>
                  </a:lnTo>
                  <a:lnTo>
                    <a:pt x="25033" y="11305"/>
                  </a:lnTo>
                  <a:lnTo>
                    <a:pt x="24832" y="10094"/>
                  </a:lnTo>
                  <a:lnTo>
                    <a:pt x="24428" y="8883"/>
                  </a:lnTo>
                  <a:lnTo>
                    <a:pt x="24024" y="7672"/>
                  </a:lnTo>
                  <a:lnTo>
                    <a:pt x="22813" y="5653"/>
                  </a:lnTo>
                  <a:lnTo>
                    <a:pt x="21400" y="3634"/>
                  </a:lnTo>
                  <a:lnTo>
                    <a:pt x="19583" y="2221"/>
                  </a:lnTo>
                  <a:lnTo>
                    <a:pt x="17362" y="1010"/>
                  </a:lnTo>
                  <a:lnTo>
                    <a:pt x="16151" y="606"/>
                  </a:lnTo>
                  <a:lnTo>
                    <a:pt x="14940" y="404"/>
                  </a:lnTo>
                  <a:lnTo>
                    <a:pt x="13728" y="202"/>
                  </a:lnTo>
                  <a:lnTo>
                    <a:pt x="125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a:off x="4517711" y="4312523"/>
              <a:ext cx="59951" cy="63699"/>
            </a:xfrm>
            <a:custGeom>
              <a:avLst/>
              <a:gdLst/>
              <a:ahLst/>
              <a:cxnLst/>
              <a:rect l="l" t="t" r="r" b="b"/>
              <a:pathLst>
                <a:path w="3231" h="3433" extrusionOk="0">
                  <a:moveTo>
                    <a:pt x="1616" y="1"/>
                  </a:moveTo>
                  <a:lnTo>
                    <a:pt x="1010" y="202"/>
                  </a:lnTo>
                  <a:lnTo>
                    <a:pt x="405" y="606"/>
                  </a:lnTo>
                  <a:lnTo>
                    <a:pt x="1" y="1010"/>
                  </a:lnTo>
                  <a:lnTo>
                    <a:pt x="1" y="1616"/>
                  </a:lnTo>
                  <a:lnTo>
                    <a:pt x="1" y="2423"/>
                  </a:lnTo>
                  <a:lnTo>
                    <a:pt x="405" y="2827"/>
                  </a:lnTo>
                  <a:lnTo>
                    <a:pt x="1010" y="3231"/>
                  </a:lnTo>
                  <a:lnTo>
                    <a:pt x="1616" y="3433"/>
                  </a:lnTo>
                  <a:lnTo>
                    <a:pt x="2222" y="3231"/>
                  </a:lnTo>
                  <a:lnTo>
                    <a:pt x="2827" y="2827"/>
                  </a:lnTo>
                  <a:lnTo>
                    <a:pt x="3231" y="2423"/>
                  </a:lnTo>
                  <a:lnTo>
                    <a:pt x="3231" y="1616"/>
                  </a:lnTo>
                  <a:lnTo>
                    <a:pt x="3231" y="1010"/>
                  </a:lnTo>
                  <a:lnTo>
                    <a:pt x="2827" y="606"/>
                  </a:lnTo>
                  <a:lnTo>
                    <a:pt x="2222" y="202"/>
                  </a:lnTo>
                  <a:lnTo>
                    <a:pt x="1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a:off x="4424082" y="4409919"/>
              <a:ext cx="119884" cy="123632"/>
            </a:xfrm>
            <a:custGeom>
              <a:avLst/>
              <a:gdLst/>
              <a:ahLst/>
              <a:cxnLst/>
              <a:rect l="l" t="t" r="r" b="b"/>
              <a:pathLst>
                <a:path w="6461" h="6663" extrusionOk="0">
                  <a:moveTo>
                    <a:pt x="5047" y="0"/>
                  </a:moveTo>
                  <a:lnTo>
                    <a:pt x="0" y="4644"/>
                  </a:lnTo>
                  <a:lnTo>
                    <a:pt x="1009" y="5451"/>
                  </a:lnTo>
                  <a:lnTo>
                    <a:pt x="2019" y="6057"/>
                  </a:lnTo>
                  <a:lnTo>
                    <a:pt x="3230" y="6461"/>
                  </a:lnTo>
                  <a:lnTo>
                    <a:pt x="4239" y="6662"/>
                  </a:lnTo>
                  <a:lnTo>
                    <a:pt x="5854" y="6662"/>
                  </a:lnTo>
                  <a:lnTo>
                    <a:pt x="6460" y="6461"/>
                  </a:lnTo>
                  <a:lnTo>
                    <a:pt x="50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7"/>
            <p:cNvSpPr/>
            <p:nvPr/>
          </p:nvSpPr>
          <p:spPr>
            <a:xfrm>
              <a:off x="4349156" y="4316271"/>
              <a:ext cx="123632" cy="123632"/>
            </a:xfrm>
            <a:custGeom>
              <a:avLst/>
              <a:gdLst/>
              <a:ahLst/>
              <a:cxnLst/>
              <a:rect l="l" t="t" r="r" b="b"/>
              <a:pathLst>
                <a:path w="6663" h="6663" extrusionOk="0">
                  <a:moveTo>
                    <a:pt x="202" y="0"/>
                  </a:moveTo>
                  <a:lnTo>
                    <a:pt x="0" y="1414"/>
                  </a:lnTo>
                  <a:lnTo>
                    <a:pt x="0" y="2625"/>
                  </a:lnTo>
                  <a:lnTo>
                    <a:pt x="202" y="3634"/>
                  </a:lnTo>
                  <a:lnTo>
                    <a:pt x="606" y="4644"/>
                  </a:lnTo>
                  <a:lnTo>
                    <a:pt x="1414" y="6057"/>
                  </a:lnTo>
                  <a:lnTo>
                    <a:pt x="2019" y="6662"/>
                  </a:lnTo>
                  <a:lnTo>
                    <a:pt x="6662" y="1817"/>
                  </a:lnTo>
                  <a:lnTo>
                    <a:pt x="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p:nvPr/>
          </p:nvSpPr>
          <p:spPr>
            <a:xfrm>
              <a:off x="4382871" y="4162690"/>
              <a:ext cx="119884" cy="123632"/>
            </a:xfrm>
            <a:custGeom>
              <a:avLst/>
              <a:gdLst/>
              <a:ahLst/>
              <a:cxnLst/>
              <a:rect l="l" t="t" r="r" b="b"/>
              <a:pathLst>
                <a:path w="6461" h="6663" extrusionOk="0">
                  <a:moveTo>
                    <a:pt x="4644" y="0"/>
                  </a:moveTo>
                  <a:lnTo>
                    <a:pt x="3432" y="606"/>
                  </a:lnTo>
                  <a:lnTo>
                    <a:pt x="2423" y="1212"/>
                  </a:lnTo>
                  <a:lnTo>
                    <a:pt x="1615" y="2019"/>
                  </a:lnTo>
                  <a:lnTo>
                    <a:pt x="1010" y="2827"/>
                  </a:lnTo>
                  <a:lnTo>
                    <a:pt x="202" y="4240"/>
                  </a:lnTo>
                  <a:lnTo>
                    <a:pt x="0" y="4846"/>
                  </a:lnTo>
                  <a:lnTo>
                    <a:pt x="6460" y="6662"/>
                  </a:lnTo>
                  <a:lnTo>
                    <a:pt x="4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7"/>
            <p:cNvSpPr/>
            <p:nvPr/>
          </p:nvSpPr>
          <p:spPr>
            <a:xfrm>
              <a:off x="4540200" y="4151445"/>
              <a:ext cx="123632" cy="123632"/>
            </a:xfrm>
            <a:custGeom>
              <a:avLst/>
              <a:gdLst/>
              <a:ahLst/>
              <a:cxnLst/>
              <a:rect l="l" t="t" r="r" b="b"/>
              <a:pathLst>
                <a:path w="6663" h="6663" extrusionOk="0">
                  <a:moveTo>
                    <a:pt x="2423" y="1"/>
                  </a:moveTo>
                  <a:lnTo>
                    <a:pt x="606" y="203"/>
                  </a:lnTo>
                  <a:lnTo>
                    <a:pt x="0" y="203"/>
                  </a:lnTo>
                  <a:lnTo>
                    <a:pt x="1817" y="6663"/>
                  </a:lnTo>
                  <a:lnTo>
                    <a:pt x="6662" y="1818"/>
                  </a:lnTo>
                  <a:lnTo>
                    <a:pt x="5451" y="1010"/>
                  </a:lnTo>
                  <a:lnTo>
                    <a:pt x="4442" y="405"/>
                  </a:lnTo>
                  <a:lnTo>
                    <a:pt x="3432" y="203"/>
                  </a:lnTo>
                  <a:lnTo>
                    <a:pt x="24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4618855" y="4241345"/>
              <a:ext cx="127380" cy="119902"/>
            </a:xfrm>
            <a:custGeom>
              <a:avLst/>
              <a:gdLst/>
              <a:ahLst/>
              <a:cxnLst/>
              <a:rect l="l" t="t" r="r" b="b"/>
              <a:pathLst>
                <a:path w="6865" h="6462" extrusionOk="0">
                  <a:moveTo>
                    <a:pt x="4644" y="1"/>
                  </a:moveTo>
                  <a:lnTo>
                    <a:pt x="1" y="4846"/>
                  </a:lnTo>
                  <a:lnTo>
                    <a:pt x="6663" y="6461"/>
                  </a:lnTo>
                  <a:lnTo>
                    <a:pt x="6865" y="5048"/>
                  </a:lnTo>
                  <a:lnTo>
                    <a:pt x="6865" y="3837"/>
                  </a:lnTo>
                  <a:lnTo>
                    <a:pt x="6461" y="2827"/>
                  </a:lnTo>
                  <a:lnTo>
                    <a:pt x="6057" y="1818"/>
                  </a:lnTo>
                  <a:lnTo>
                    <a:pt x="5048" y="405"/>
                  </a:lnTo>
                  <a:lnTo>
                    <a:pt x="4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p:nvPr/>
          </p:nvSpPr>
          <p:spPr>
            <a:xfrm>
              <a:off x="4596385" y="4398675"/>
              <a:ext cx="119884" cy="119884"/>
            </a:xfrm>
            <a:custGeom>
              <a:avLst/>
              <a:gdLst/>
              <a:ahLst/>
              <a:cxnLst/>
              <a:rect l="l" t="t" r="r" b="b"/>
              <a:pathLst>
                <a:path w="6461" h="6461" extrusionOk="0">
                  <a:moveTo>
                    <a:pt x="0" y="1"/>
                  </a:moveTo>
                  <a:lnTo>
                    <a:pt x="2019" y="6461"/>
                  </a:lnTo>
                  <a:lnTo>
                    <a:pt x="3230" y="6057"/>
                  </a:lnTo>
                  <a:lnTo>
                    <a:pt x="4240" y="5250"/>
                  </a:lnTo>
                  <a:lnTo>
                    <a:pt x="5047" y="4442"/>
                  </a:lnTo>
                  <a:lnTo>
                    <a:pt x="5653" y="3635"/>
                  </a:lnTo>
                  <a:lnTo>
                    <a:pt x="6259" y="2020"/>
                  </a:lnTo>
                  <a:lnTo>
                    <a:pt x="6460" y="141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7"/>
            <p:cNvSpPr/>
            <p:nvPr/>
          </p:nvSpPr>
          <p:spPr>
            <a:xfrm>
              <a:off x="1056531" y="3956671"/>
              <a:ext cx="775413" cy="775395"/>
            </a:xfrm>
            <a:custGeom>
              <a:avLst/>
              <a:gdLst/>
              <a:ahLst/>
              <a:cxnLst/>
              <a:rect l="l" t="t" r="r" b="b"/>
              <a:pathLst>
                <a:path w="41790" h="41789" extrusionOk="0">
                  <a:moveTo>
                    <a:pt x="18775" y="0"/>
                  </a:moveTo>
                  <a:lnTo>
                    <a:pt x="16756" y="404"/>
                  </a:lnTo>
                  <a:lnTo>
                    <a:pt x="14738" y="1010"/>
                  </a:lnTo>
                  <a:lnTo>
                    <a:pt x="12719" y="1615"/>
                  </a:lnTo>
                  <a:lnTo>
                    <a:pt x="10902" y="2423"/>
                  </a:lnTo>
                  <a:lnTo>
                    <a:pt x="9287" y="3634"/>
                  </a:lnTo>
                  <a:lnTo>
                    <a:pt x="7672" y="4845"/>
                  </a:lnTo>
                  <a:lnTo>
                    <a:pt x="6259" y="6056"/>
                  </a:lnTo>
                  <a:lnTo>
                    <a:pt x="4846" y="7672"/>
                  </a:lnTo>
                  <a:lnTo>
                    <a:pt x="3634" y="9287"/>
                  </a:lnTo>
                  <a:lnTo>
                    <a:pt x="2625" y="10902"/>
                  </a:lnTo>
                  <a:lnTo>
                    <a:pt x="1616" y="12718"/>
                  </a:lnTo>
                  <a:lnTo>
                    <a:pt x="1010" y="14737"/>
                  </a:lnTo>
                  <a:lnTo>
                    <a:pt x="404" y="16756"/>
                  </a:lnTo>
                  <a:lnTo>
                    <a:pt x="202" y="18775"/>
                  </a:lnTo>
                  <a:lnTo>
                    <a:pt x="1" y="20794"/>
                  </a:lnTo>
                  <a:lnTo>
                    <a:pt x="202" y="23014"/>
                  </a:lnTo>
                  <a:lnTo>
                    <a:pt x="404" y="25033"/>
                  </a:lnTo>
                  <a:lnTo>
                    <a:pt x="1010" y="27052"/>
                  </a:lnTo>
                  <a:lnTo>
                    <a:pt x="1616" y="29071"/>
                  </a:lnTo>
                  <a:lnTo>
                    <a:pt x="2625" y="30888"/>
                  </a:lnTo>
                  <a:lnTo>
                    <a:pt x="3634" y="32503"/>
                  </a:lnTo>
                  <a:lnTo>
                    <a:pt x="4846" y="34118"/>
                  </a:lnTo>
                  <a:lnTo>
                    <a:pt x="6259" y="35733"/>
                  </a:lnTo>
                  <a:lnTo>
                    <a:pt x="7672" y="36944"/>
                  </a:lnTo>
                  <a:lnTo>
                    <a:pt x="9287" y="38155"/>
                  </a:lnTo>
                  <a:lnTo>
                    <a:pt x="10902" y="39165"/>
                  </a:lnTo>
                  <a:lnTo>
                    <a:pt x="12719" y="40174"/>
                  </a:lnTo>
                  <a:lnTo>
                    <a:pt x="14738" y="40780"/>
                  </a:lnTo>
                  <a:lnTo>
                    <a:pt x="16756" y="41385"/>
                  </a:lnTo>
                  <a:lnTo>
                    <a:pt x="18775" y="41587"/>
                  </a:lnTo>
                  <a:lnTo>
                    <a:pt x="20996" y="41789"/>
                  </a:lnTo>
                  <a:lnTo>
                    <a:pt x="23015" y="41587"/>
                  </a:lnTo>
                  <a:lnTo>
                    <a:pt x="25235" y="41385"/>
                  </a:lnTo>
                  <a:lnTo>
                    <a:pt x="27254" y="40780"/>
                  </a:lnTo>
                  <a:lnTo>
                    <a:pt x="29071" y="40174"/>
                  </a:lnTo>
                  <a:lnTo>
                    <a:pt x="30888" y="39165"/>
                  </a:lnTo>
                  <a:lnTo>
                    <a:pt x="32705" y="38155"/>
                  </a:lnTo>
                  <a:lnTo>
                    <a:pt x="34320" y="36944"/>
                  </a:lnTo>
                  <a:lnTo>
                    <a:pt x="35733" y="35733"/>
                  </a:lnTo>
                  <a:lnTo>
                    <a:pt x="37146" y="34118"/>
                  </a:lnTo>
                  <a:lnTo>
                    <a:pt x="38357" y="32503"/>
                  </a:lnTo>
                  <a:lnTo>
                    <a:pt x="39367" y="30888"/>
                  </a:lnTo>
                  <a:lnTo>
                    <a:pt x="40174" y="29071"/>
                  </a:lnTo>
                  <a:lnTo>
                    <a:pt x="40982" y="27052"/>
                  </a:lnTo>
                  <a:lnTo>
                    <a:pt x="41386" y="25033"/>
                  </a:lnTo>
                  <a:lnTo>
                    <a:pt x="41789" y="23014"/>
                  </a:lnTo>
                  <a:lnTo>
                    <a:pt x="41789" y="20794"/>
                  </a:lnTo>
                  <a:lnTo>
                    <a:pt x="41789" y="18775"/>
                  </a:lnTo>
                  <a:lnTo>
                    <a:pt x="41386" y="16756"/>
                  </a:lnTo>
                  <a:lnTo>
                    <a:pt x="40982" y="14737"/>
                  </a:lnTo>
                  <a:lnTo>
                    <a:pt x="40174" y="12718"/>
                  </a:lnTo>
                  <a:lnTo>
                    <a:pt x="39367" y="10902"/>
                  </a:lnTo>
                  <a:lnTo>
                    <a:pt x="38357" y="9287"/>
                  </a:lnTo>
                  <a:lnTo>
                    <a:pt x="37146" y="7672"/>
                  </a:lnTo>
                  <a:lnTo>
                    <a:pt x="35733" y="6056"/>
                  </a:lnTo>
                  <a:lnTo>
                    <a:pt x="34320" y="4845"/>
                  </a:lnTo>
                  <a:lnTo>
                    <a:pt x="32705" y="3634"/>
                  </a:lnTo>
                  <a:lnTo>
                    <a:pt x="30888" y="2423"/>
                  </a:lnTo>
                  <a:lnTo>
                    <a:pt x="29071" y="1615"/>
                  </a:lnTo>
                  <a:lnTo>
                    <a:pt x="27254" y="1010"/>
                  </a:lnTo>
                  <a:lnTo>
                    <a:pt x="25235" y="404"/>
                  </a:lnTo>
                  <a:lnTo>
                    <a:pt x="230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p:nvPr/>
          </p:nvSpPr>
          <p:spPr>
            <a:xfrm>
              <a:off x="1213859" y="4110253"/>
              <a:ext cx="464506" cy="468235"/>
            </a:xfrm>
            <a:custGeom>
              <a:avLst/>
              <a:gdLst/>
              <a:ahLst/>
              <a:cxnLst/>
              <a:rect l="l" t="t" r="r" b="b"/>
              <a:pathLst>
                <a:path w="25034" h="25235" extrusionOk="0">
                  <a:moveTo>
                    <a:pt x="12517" y="0"/>
                  </a:moveTo>
                  <a:lnTo>
                    <a:pt x="11104" y="202"/>
                  </a:lnTo>
                  <a:lnTo>
                    <a:pt x="9892" y="404"/>
                  </a:lnTo>
                  <a:lnTo>
                    <a:pt x="8681" y="606"/>
                  </a:lnTo>
                  <a:lnTo>
                    <a:pt x="7672" y="1010"/>
                  </a:lnTo>
                  <a:lnTo>
                    <a:pt x="5451" y="2221"/>
                  </a:lnTo>
                  <a:lnTo>
                    <a:pt x="3634" y="3634"/>
                  </a:lnTo>
                  <a:lnTo>
                    <a:pt x="2019" y="5653"/>
                  </a:lnTo>
                  <a:lnTo>
                    <a:pt x="1010" y="7672"/>
                  </a:lnTo>
                  <a:lnTo>
                    <a:pt x="404" y="8883"/>
                  </a:lnTo>
                  <a:lnTo>
                    <a:pt x="202" y="10094"/>
                  </a:lnTo>
                  <a:lnTo>
                    <a:pt x="0" y="11305"/>
                  </a:lnTo>
                  <a:lnTo>
                    <a:pt x="0" y="12517"/>
                  </a:lnTo>
                  <a:lnTo>
                    <a:pt x="0" y="13930"/>
                  </a:lnTo>
                  <a:lnTo>
                    <a:pt x="202" y="15141"/>
                  </a:lnTo>
                  <a:lnTo>
                    <a:pt x="404" y="16352"/>
                  </a:lnTo>
                  <a:lnTo>
                    <a:pt x="1010" y="17564"/>
                  </a:lnTo>
                  <a:lnTo>
                    <a:pt x="2019" y="19582"/>
                  </a:lnTo>
                  <a:lnTo>
                    <a:pt x="3634" y="21399"/>
                  </a:lnTo>
                  <a:lnTo>
                    <a:pt x="5451" y="23014"/>
                  </a:lnTo>
                  <a:lnTo>
                    <a:pt x="7672" y="24226"/>
                  </a:lnTo>
                  <a:lnTo>
                    <a:pt x="8681" y="24629"/>
                  </a:lnTo>
                  <a:lnTo>
                    <a:pt x="9892" y="24831"/>
                  </a:lnTo>
                  <a:lnTo>
                    <a:pt x="11104" y="25033"/>
                  </a:lnTo>
                  <a:lnTo>
                    <a:pt x="12517" y="25235"/>
                  </a:lnTo>
                  <a:lnTo>
                    <a:pt x="13728" y="25033"/>
                  </a:lnTo>
                  <a:lnTo>
                    <a:pt x="14939" y="24831"/>
                  </a:lnTo>
                  <a:lnTo>
                    <a:pt x="16151" y="24629"/>
                  </a:lnTo>
                  <a:lnTo>
                    <a:pt x="17362" y="24226"/>
                  </a:lnTo>
                  <a:lnTo>
                    <a:pt x="19381" y="23014"/>
                  </a:lnTo>
                  <a:lnTo>
                    <a:pt x="21399" y="21399"/>
                  </a:lnTo>
                  <a:lnTo>
                    <a:pt x="22813" y="19582"/>
                  </a:lnTo>
                  <a:lnTo>
                    <a:pt x="24024" y="17564"/>
                  </a:lnTo>
                  <a:lnTo>
                    <a:pt x="24428" y="16352"/>
                  </a:lnTo>
                  <a:lnTo>
                    <a:pt x="24831" y="15141"/>
                  </a:lnTo>
                  <a:lnTo>
                    <a:pt x="25033" y="13930"/>
                  </a:lnTo>
                  <a:lnTo>
                    <a:pt x="25033" y="12517"/>
                  </a:lnTo>
                  <a:lnTo>
                    <a:pt x="25033" y="11305"/>
                  </a:lnTo>
                  <a:lnTo>
                    <a:pt x="24831" y="10094"/>
                  </a:lnTo>
                  <a:lnTo>
                    <a:pt x="24428" y="8883"/>
                  </a:lnTo>
                  <a:lnTo>
                    <a:pt x="24024" y="7672"/>
                  </a:lnTo>
                  <a:lnTo>
                    <a:pt x="22813" y="5653"/>
                  </a:lnTo>
                  <a:lnTo>
                    <a:pt x="21399" y="3634"/>
                  </a:lnTo>
                  <a:lnTo>
                    <a:pt x="19381" y="2221"/>
                  </a:lnTo>
                  <a:lnTo>
                    <a:pt x="17362" y="1010"/>
                  </a:lnTo>
                  <a:lnTo>
                    <a:pt x="16151" y="606"/>
                  </a:lnTo>
                  <a:lnTo>
                    <a:pt x="14939" y="404"/>
                  </a:lnTo>
                  <a:lnTo>
                    <a:pt x="13728" y="202"/>
                  </a:lnTo>
                  <a:lnTo>
                    <a:pt x="125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7"/>
            <p:cNvSpPr/>
            <p:nvPr/>
          </p:nvSpPr>
          <p:spPr>
            <a:xfrm>
              <a:off x="1412381" y="4312523"/>
              <a:ext cx="63699" cy="63699"/>
            </a:xfrm>
            <a:custGeom>
              <a:avLst/>
              <a:gdLst/>
              <a:ahLst/>
              <a:cxnLst/>
              <a:rect l="l" t="t" r="r" b="b"/>
              <a:pathLst>
                <a:path w="3433" h="3433" extrusionOk="0">
                  <a:moveTo>
                    <a:pt x="1818" y="1"/>
                  </a:moveTo>
                  <a:lnTo>
                    <a:pt x="1212" y="202"/>
                  </a:lnTo>
                  <a:lnTo>
                    <a:pt x="607" y="606"/>
                  </a:lnTo>
                  <a:lnTo>
                    <a:pt x="203" y="1010"/>
                  </a:lnTo>
                  <a:lnTo>
                    <a:pt x="1" y="1616"/>
                  </a:lnTo>
                  <a:lnTo>
                    <a:pt x="203" y="2423"/>
                  </a:lnTo>
                  <a:lnTo>
                    <a:pt x="607" y="2827"/>
                  </a:lnTo>
                  <a:lnTo>
                    <a:pt x="1212" y="3231"/>
                  </a:lnTo>
                  <a:lnTo>
                    <a:pt x="1818" y="3433"/>
                  </a:lnTo>
                  <a:lnTo>
                    <a:pt x="2423" y="3231"/>
                  </a:lnTo>
                  <a:lnTo>
                    <a:pt x="3029" y="2827"/>
                  </a:lnTo>
                  <a:lnTo>
                    <a:pt x="3231" y="2423"/>
                  </a:lnTo>
                  <a:lnTo>
                    <a:pt x="3433" y="1616"/>
                  </a:lnTo>
                  <a:lnTo>
                    <a:pt x="3231" y="1010"/>
                  </a:lnTo>
                  <a:lnTo>
                    <a:pt x="3029" y="606"/>
                  </a:lnTo>
                  <a:lnTo>
                    <a:pt x="2423" y="202"/>
                  </a:lnTo>
                  <a:lnTo>
                    <a:pt x="18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7"/>
            <p:cNvSpPr/>
            <p:nvPr/>
          </p:nvSpPr>
          <p:spPr>
            <a:xfrm>
              <a:off x="1322481" y="4409919"/>
              <a:ext cx="119884" cy="123632"/>
            </a:xfrm>
            <a:custGeom>
              <a:avLst/>
              <a:gdLst/>
              <a:ahLst/>
              <a:cxnLst/>
              <a:rect l="l" t="t" r="r" b="b"/>
              <a:pathLst>
                <a:path w="6461" h="6663" extrusionOk="0">
                  <a:moveTo>
                    <a:pt x="4846" y="0"/>
                  </a:moveTo>
                  <a:lnTo>
                    <a:pt x="1" y="4644"/>
                  </a:lnTo>
                  <a:lnTo>
                    <a:pt x="1010" y="5451"/>
                  </a:lnTo>
                  <a:lnTo>
                    <a:pt x="2020" y="6057"/>
                  </a:lnTo>
                  <a:lnTo>
                    <a:pt x="3029" y="6461"/>
                  </a:lnTo>
                  <a:lnTo>
                    <a:pt x="4038" y="6662"/>
                  </a:lnTo>
                  <a:lnTo>
                    <a:pt x="5855" y="6662"/>
                  </a:lnTo>
                  <a:lnTo>
                    <a:pt x="6461" y="6461"/>
                  </a:lnTo>
                  <a:lnTo>
                    <a:pt x="4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1247574" y="4316271"/>
              <a:ext cx="123632" cy="123632"/>
            </a:xfrm>
            <a:custGeom>
              <a:avLst/>
              <a:gdLst/>
              <a:ahLst/>
              <a:cxnLst/>
              <a:rect l="l" t="t" r="r" b="b"/>
              <a:pathLst>
                <a:path w="6663" h="6663" extrusionOk="0">
                  <a:moveTo>
                    <a:pt x="202" y="0"/>
                  </a:moveTo>
                  <a:lnTo>
                    <a:pt x="0" y="1414"/>
                  </a:lnTo>
                  <a:lnTo>
                    <a:pt x="0" y="2625"/>
                  </a:lnTo>
                  <a:lnTo>
                    <a:pt x="202" y="3634"/>
                  </a:lnTo>
                  <a:lnTo>
                    <a:pt x="606" y="4644"/>
                  </a:lnTo>
                  <a:lnTo>
                    <a:pt x="1413" y="6057"/>
                  </a:lnTo>
                  <a:lnTo>
                    <a:pt x="1817" y="6662"/>
                  </a:lnTo>
                  <a:lnTo>
                    <a:pt x="6662" y="1817"/>
                  </a:lnTo>
                  <a:lnTo>
                    <a:pt x="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a:off x="1281289" y="4162690"/>
              <a:ext cx="119884" cy="123632"/>
            </a:xfrm>
            <a:custGeom>
              <a:avLst/>
              <a:gdLst/>
              <a:ahLst/>
              <a:cxnLst/>
              <a:rect l="l" t="t" r="r" b="b"/>
              <a:pathLst>
                <a:path w="6461" h="6663" extrusionOk="0">
                  <a:moveTo>
                    <a:pt x="4643" y="0"/>
                  </a:moveTo>
                  <a:lnTo>
                    <a:pt x="3432" y="606"/>
                  </a:lnTo>
                  <a:lnTo>
                    <a:pt x="2423" y="1212"/>
                  </a:lnTo>
                  <a:lnTo>
                    <a:pt x="1615" y="2019"/>
                  </a:lnTo>
                  <a:lnTo>
                    <a:pt x="1010" y="2827"/>
                  </a:lnTo>
                  <a:lnTo>
                    <a:pt x="202" y="4240"/>
                  </a:lnTo>
                  <a:lnTo>
                    <a:pt x="0" y="4846"/>
                  </a:lnTo>
                  <a:lnTo>
                    <a:pt x="6460" y="6662"/>
                  </a:lnTo>
                  <a:lnTo>
                    <a:pt x="4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1438618" y="4151445"/>
              <a:ext cx="119884" cy="123632"/>
            </a:xfrm>
            <a:custGeom>
              <a:avLst/>
              <a:gdLst/>
              <a:ahLst/>
              <a:cxnLst/>
              <a:rect l="l" t="t" r="r" b="b"/>
              <a:pathLst>
                <a:path w="6461" h="6663" extrusionOk="0">
                  <a:moveTo>
                    <a:pt x="2221" y="1"/>
                  </a:moveTo>
                  <a:lnTo>
                    <a:pt x="606" y="203"/>
                  </a:lnTo>
                  <a:lnTo>
                    <a:pt x="0" y="203"/>
                  </a:lnTo>
                  <a:lnTo>
                    <a:pt x="1817" y="6663"/>
                  </a:lnTo>
                  <a:lnTo>
                    <a:pt x="6460" y="1818"/>
                  </a:lnTo>
                  <a:lnTo>
                    <a:pt x="5451" y="1010"/>
                  </a:lnTo>
                  <a:lnTo>
                    <a:pt x="4441" y="405"/>
                  </a:lnTo>
                  <a:lnTo>
                    <a:pt x="3432" y="203"/>
                  </a:lnTo>
                  <a:lnTo>
                    <a:pt x="22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7"/>
            <p:cNvSpPr/>
            <p:nvPr/>
          </p:nvSpPr>
          <p:spPr>
            <a:xfrm>
              <a:off x="1517273" y="4241345"/>
              <a:ext cx="127380" cy="119902"/>
            </a:xfrm>
            <a:custGeom>
              <a:avLst/>
              <a:gdLst/>
              <a:ahLst/>
              <a:cxnLst/>
              <a:rect l="l" t="t" r="r" b="b"/>
              <a:pathLst>
                <a:path w="6865" h="6462" extrusionOk="0">
                  <a:moveTo>
                    <a:pt x="4644" y="1"/>
                  </a:moveTo>
                  <a:lnTo>
                    <a:pt x="1" y="4846"/>
                  </a:lnTo>
                  <a:lnTo>
                    <a:pt x="6663" y="6461"/>
                  </a:lnTo>
                  <a:lnTo>
                    <a:pt x="6864" y="5048"/>
                  </a:lnTo>
                  <a:lnTo>
                    <a:pt x="6663" y="3837"/>
                  </a:lnTo>
                  <a:lnTo>
                    <a:pt x="6461" y="2827"/>
                  </a:lnTo>
                  <a:lnTo>
                    <a:pt x="6057" y="1818"/>
                  </a:lnTo>
                  <a:lnTo>
                    <a:pt x="5047" y="405"/>
                  </a:lnTo>
                  <a:lnTo>
                    <a:pt x="4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p:nvPr/>
          </p:nvSpPr>
          <p:spPr>
            <a:xfrm>
              <a:off x="1491055" y="4398675"/>
              <a:ext cx="123632" cy="119884"/>
            </a:xfrm>
            <a:custGeom>
              <a:avLst/>
              <a:gdLst/>
              <a:ahLst/>
              <a:cxnLst/>
              <a:rect l="l" t="t" r="r" b="b"/>
              <a:pathLst>
                <a:path w="6663" h="6461" extrusionOk="0">
                  <a:moveTo>
                    <a:pt x="0" y="1"/>
                  </a:moveTo>
                  <a:lnTo>
                    <a:pt x="2221" y="6461"/>
                  </a:lnTo>
                  <a:lnTo>
                    <a:pt x="3432" y="6057"/>
                  </a:lnTo>
                  <a:lnTo>
                    <a:pt x="4442" y="5250"/>
                  </a:lnTo>
                  <a:lnTo>
                    <a:pt x="5249" y="4442"/>
                  </a:lnTo>
                  <a:lnTo>
                    <a:pt x="5855" y="3635"/>
                  </a:lnTo>
                  <a:lnTo>
                    <a:pt x="6460" y="2020"/>
                  </a:lnTo>
                  <a:lnTo>
                    <a:pt x="6662" y="141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p:nvPr/>
          </p:nvSpPr>
          <p:spPr>
            <a:xfrm>
              <a:off x="457200" y="2937786"/>
              <a:ext cx="4858367" cy="1547060"/>
            </a:xfrm>
            <a:custGeom>
              <a:avLst/>
              <a:gdLst/>
              <a:ahLst/>
              <a:cxnLst/>
              <a:rect l="l" t="t" r="r" b="b"/>
              <a:pathLst>
                <a:path w="261836" h="83377" extrusionOk="0">
                  <a:moveTo>
                    <a:pt x="111841" y="0"/>
                  </a:moveTo>
                  <a:lnTo>
                    <a:pt x="107399" y="202"/>
                  </a:lnTo>
                  <a:lnTo>
                    <a:pt x="103765" y="404"/>
                  </a:lnTo>
                  <a:lnTo>
                    <a:pt x="101141" y="606"/>
                  </a:lnTo>
                  <a:lnTo>
                    <a:pt x="98920" y="1010"/>
                  </a:lnTo>
                  <a:lnTo>
                    <a:pt x="94681" y="1413"/>
                  </a:lnTo>
                  <a:lnTo>
                    <a:pt x="90643" y="2019"/>
                  </a:lnTo>
                  <a:lnTo>
                    <a:pt x="86606" y="2625"/>
                  </a:lnTo>
                  <a:lnTo>
                    <a:pt x="82972" y="3432"/>
                  </a:lnTo>
                  <a:lnTo>
                    <a:pt x="75906" y="5047"/>
                  </a:lnTo>
                  <a:lnTo>
                    <a:pt x="69446" y="7066"/>
                  </a:lnTo>
                  <a:lnTo>
                    <a:pt x="63592" y="9287"/>
                  </a:lnTo>
                  <a:lnTo>
                    <a:pt x="58141" y="11709"/>
                  </a:lnTo>
                  <a:lnTo>
                    <a:pt x="53296" y="14132"/>
                  </a:lnTo>
                  <a:lnTo>
                    <a:pt x="49056" y="16756"/>
                  </a:lnTo>
                  <a:lnTo>
                    <a:pt x="45423" y="19179"/>
                  </a:lnTo>
                  <a:lnTo>
                    <a:pt x="42193" y="21601"/>
                  </a:lnTo>
                  <a:lnTo>
                    <a:pt x="39568" y="23620"/>
                  </a:lnTo>
                  <a:lnTo>
                    <a:pt x="37347" y="25639"/>
                  </a:lnTo>
                  <a:lnTo>
                    <a:pt x="34521" y="28465"/>
                  </a:lnTo>
                  <a:lnTo>
                    <a:pt x="33714" y="29474"/>
                  </a:lnTo>
                  <a:lnTo>
                    <a:pt x="7066" y="29071"/>
                  </a:lnTo>
                  <a:lnTo>
                    <a:pt x="5653" y="29273"/>
                  </a:lnTo>
                  <a:lnTo>
                    <a:pt x="4441" y="29474"/>
                  </a:lnTo>
                  <a:lnTo>
                    <a:pt x="3230" y="30282"/>
                  </a:lnTo>
                  <a:lnTo>
                    <a:pt x="2221" y="31089"/>
                  </a:lnTo>
                  <a:lnTo>
                    <a:pt x="1211" y="32099"/>
                  </a:lnTo>
                  <a:lnTo>
                    <a:pt x="606" y="33310"/>
                  </a:lnTo>
                  <a:lnTo>
                    <a:pt x="202" y="34521"/>
                  </a:lnTo>
                  <a:lnTo>
                    <a:pt x="0" y="35935"/>
                  </a:lnTo>
                  <a:lnTo>
                    <a:pt x="0" y="72878"/>
                  </a:lnTo>
                  <a:lnTo>
                    <a:pt x="202" y="74291"/>
                  </a:lnTo>
                  <a:lnTo>
                    <a:pt x="606" y="75503"/>
                  </a:lnTo>
                  <a:lnTo>
                    <a:pt x="1211" y="76714"/>
                  </a:lnTo>
                  <a:lnTo>
                    <a:pt x="2019" y="77723"/>
                  </a:lnTo>
                  <a:lnTo>
                    <a:pt x="3028" y="78531"/>
                  </a:lnTo>
                  <a:lnTo>
                    <a:pt x="4038" y="79338"/>
                  </a:lnTo>
                  <a:lnTo>
                    <a:pt x="5249" y="79742"/>
                  </a:lnTo>
                  <a:lnTo>
                    <a:pt x="6662" y="79944"/>
                  </a:lnTo>
                  <a:lnTo>
                    <a:pt x="29272" y="80953"/>
                  </a:lnTo>
                  <a:lnTo>
                    <a:pt x="29272" y="78329"/>
                  </a:lnTo>
                  <a:lnTo>
                    <a:pt x="29474" y="75907"/>
                  </a:lnTo>
                  <a:lnTo>
                    <a:pt x="29878" y="73686"/>
                  </a:lnTo>
                  <a:lnTo>
                    <a:pt x="30282" y="71667"/>
                  </a:lnTo>
                  <a:lnTo>
                    <a:pt x="30685" y="69648"/>
                  </a:lnTo>
                  <a:lnTo>
                    <a:pt x="31493" y="68033"/>
                  </a:lnTo>
                  <a:lnTo>
                    <a:pt x="32099" y="66216"/>
                  </a:lnTo>
                  <a:lnTo>
                    <a:pt x="32906" y="64803"/>
                  </a:lnTo>
                  <a:lnTo>
                    <a:pt x="34723" y="61977"/>
                  </a:lnTo>
                  <a:lnTo>
                    <a:pt x="36742" y="59756"/>
                  </a:lnTo>
                  <a:lnTo>
                    <a:pt x="38962" y="57939"/>
                  </a:lnTo>
                  <a:lnTo>
                    <a:pt x="41183" y="56526"/>
                  </a:lnTo>
                  <a:lnTo>
                    <a:pt x="43404" y="55315"/>
                  </a:lnTo>
                  <a:lnTo>
                    <a:pt x="45624" y="54507"/>
                  </a:lnTo>
                  <a:lnTo>
                    <a:pt x="47643" y="53902"/>
                  </a:lnTo>
                  <a:lnTo>
                    <a:pt x="49460" y="53498"/>
                  </a:lnTo>
                  <a:lnTo>
                    <a:pt x="52286" y="53094"/>
                  </a:lnTo>
                  <a:lnTo>
                    <a:pt x="53296" y="52892"/>
                  </a:lnTo>
                  <a:lnTo>
                    <a:pt x="55718" y="53296"/>
                  </a:lnTo>
                  <a:lnTo>
                    <a:pt x="57939" y="53700"/>
                  </a:lnTo>
                  <a:lnTo>
                    <a:pt x="59958" y="54305"/>
                  </a:lnTo>
                  <a:lnTo>
                    <a:pt x="61775" y="55113"/>
                  </a:lnTo>
                  <a:lnTo>
                    <a:pt x="63592" y="55921"/>
                  </a:lnTo>
                  <a:lnTo>
                    <a:pt x="65207" y="56728"/>
                  </a:lnTo>
                  <a:lnTo>
                    <a:pt x="66620" y="57737"/>
                  </a:lnTo>
                  <a:lnTo>
                    <a:pt x="68033" y="58747"/>
                  </a:lnTo>
                  <a:lnTo>
                    <a:pt x="69244" y="59958"/>
                  </a:lnTo>
                  <a:lnTo>
                    <a:pt x="70254" y="61169"/>
                  </a:lnTo>
                  <a:lnTo>
                    <a:pt x="72071" y="63794"/>
                  </a:lnTo>
                  <a:lnTo>
                    <a:pt x="73484" y="66418"/>
                  </a:lnTo>
                  <a:lnTo>
                    <a:pt x="74695" y="69043"/>
                  </a:lnTo>
                  <a:lnTo>
                    <a:pt x="75301" y="71869"/>
                  </a:lnTo>
                  <a:lnTo>
                    <a:pt x="75906" y="74493"/>
                  </a:lnTo>
                  <a:lnTo>
                    <a:pt x="76108" y="76916"/>
                  </a:lnTo>
                  <a:lnTo>
                    <a:pt x="76310" y="78935"/>
                  </a:lnTo>
                  <a:lnTo>
                    <a:pt x="76108" y="82165"/>
                  </a:lnTo>
                  <a:lnTo>
                    <a:pt x="76108" y="83376"/>
                  </a:lnTo>
                  <a:lnTo>
                    <a:pt x="197639" y="83376"/>
                  </a:lnTo>
                  <a:lnTo>
                    <a:pt x="197235" y="80953"/>
                  </a:lnTo>
                  <a:lnTo>
                    <a:pt x="197033" y="78733"/>
                  </a:lnTo>
                  <a:lnTo>
                    <a:pt x="197033" y="76714"/>
                  </a:lnTo>
                  <a:lnTo>
                    <a:pt x="197235" y="74695"/>
                  </a:lnTo>
                  <a:lnTo>
                    <a:pt x="197437" y="72676"/>
                  </a:lnTo>
                  <a:lnTo>
                    <a:pt x="197639" y="71061"/>
                  </a:lnTo>
                  <a:lnTo>
                    <a:pt x="198043" y="69245"/>
                  </a:lnTo>
                  <a:lnTo>
                    <a:pt x="198648" y="67831"/>
                  </a:lnTo>
                  <a:lnTo>
                    <a:pt x="199859" y="65005"/>
                  </a:lnTo>
                  <a:lnTo>
                    <a:pt x="201474" y="62583"/>
                  </a:lnTo>
                  <a:lnTo>
                    <a:pt x="203291" y="60564"/>
                  </a:lnTo>
                  <a:lnTo>
                    <a:pt x="205108" y="58747"/>
                  </a:lnTo>
                  <a:lnTo>
                    <a:pt x="207127" y="57334"/>
                  </a:lnTo>
                  <a:lnTo>
                    <a:pt x="208944" y="56122"/>
                  </a:lnTo>
                  <a:lnTo>
                    <a:pt x="210761" y="55315"/>
                  </a:lnTo>
                  <a:lnTo>
                    <a:pt x="212578" y="54709"/>
                  </a:lnTo>
                  <a:lnTo>
                    <a:pt x="215000" y="53902"/>
                  </a:lnTo>
                  <a:lnTo>
                    <a:pt x="216010" y="53700"/>
                  </a:lnTo>
                  <a:lnTo>
                    <a:pt x="219038" y="53498"/>
                  </a:lnTo>
                  <a:lnTo>
                    <a:pt x="221662" y="53498"/>
                  </a:lnTo>
                  <a:lnTo>
                    <a:pt x="224287" y="53700"/>
                  </a:lnTo>
                  <a:lnTo>
                    <a:pt x="226709" y="54104"/>
                  </a:lnTo>
                  <a:lnTo>
                    <a:pt x="228728" y="54709"/>
                  </a:lnTo>
                  <a:lnTo>
                    <a:pt x="230747" y="55517"/>
                  </a:lnTo>
                  <a:lnTo>
                    <a:pt x="232564" y="56324"/>
                  </a:lnTo>
                  <a:lnTo>
                    <a:pt x="234179" y="57132"/>
                  </a:lnTo>
                  <a:lnTo>
                    <a:pt x="235592" y="58343"/>
                  </a:lnTo>
                  <a:lnTo>
                    <a:pt x="237005" y="59352"/>
                  </a:lnTo>
                  <a:lnTo>
                    <a:pt x="238014" y="60564"/>
                  </a:lnTo>
                  <a:lnTo>
                    <a:pt x="239024" y="61977"/>
                  </a:lnTo>
                  <a:lnTo>
                    <a:pt x="240033" y="63188"/>
                  </a:lnTo>
                  <a:lnTo>
                    <a:pt x="240841" y="64601"/>
                  </a:lnTo>
                  <a:lnTo>
                    <a:pt x="242052" y="67629"/>
                  </a:lnTo>
                  <a:lnTo>
                    <a:pt x="242859" y="70456"/>
                  </a:lnTo>
                  <a:lnTo>
                    <a:pt x="243263" y="73282"/>
                  </a:lnTo>
                  <a:lnTo>
                    <a:pt x="243465" y="75907"/>
                  </a:lnTo>
                  <a:lnTo>
                    <a:pt x="243667" y="78329"/>
                  </a:lnTo>
                  <a:lnTo>
                    <a:pt x="243465" y="81963"/>
                  </a:lnTo>
                  <a:lnTo>
                    <a:pt x="243263" y="83376"/>
                  </a:lnTo>
                  <a:lnTo>
                    <a:pt x="256385" y="83376"/>
                  </a:lnTo>
                  <a:lnTo>
                    <a:pt x="257798" y="83174"/>
                  </a:lnTo>
                  <a:lnTo>
                    <a:pt x="258808" y="82770"/>
                  </a:lnTo>
                  <a:lnTo>
                    <a:pt x="260019" y="82165"/>
                  </a:lnTo>
                  <a:lnTo>
                    <a:pt x="260827" y="81357"/>
                  </a:lnTo>
                  <a:lnTo>
                    <a:pt x="261432" y="80146"/>
                  </a:lnTo>
                  <a:lnTo>
                    <a:pt x="261836" y="79137"/>
                  </a:lnTo>
                  <a:lnTo>
                    <a:pt x="261836" y="77925"/>
                  </a:lnTo>
                  <a:lnTo>
                    <a:pt x="261634" y="76512"/>
                  </a:lnTo>
                  <a:lnTo>
                    <a:pt x="253559" y="45221"/>
                  </a:lnTo>
                  <a:lnTo>
                    <a:pt x="252953" y="44010"/>
                  </a:lnTo>
                  <a:lnTo>
                    <a:pt x="252146" y="43000"/>
                  </a:lnTo>
                  <a:lnTo>
                    <a:pt x="250935" y="42193"/>
                  </a:lnTo>
                  <a:lnTo>
                    <a:pt x="249723" y="41789"/>
                  </a:lnTo>
                  <a:lnTo>
                    <a:pt x="192592" y="32704"/>
                  </a:lnTo>
                  <a:lnTo>
                    <a:pt x="188554" y="28869"/>
                  </a:lnTo>
                  <a:lnTo>
                    <a:pt x="184517" y="25437"/>
                  </a:lnTo>
                  <a:lnTo>
                    <a:pt x="180277" y="22207"/>
                  </a:lnTo>
                  <a:lnTo>
                    <a:pt x="176240" y="19380"/>
                  </a:lnTo>
                  <a:lnTo>
                    <a:pt x="172000" y="16756"/>
                  </a:lnTo>
                  <a:lnTo>
                    <a:pt x="167963" y="14334"/>
                  </a:lnTo>
                  <a:lnTo>
                    <a:pt x="163925" y="12113"/>
                  </a:lnTo>
                  <a:lnTo>
                    <a:pt x="159686" y="10094"/>
                  </a:lnTo>
                  <a:lnTo>
                    <a:pt x="155648" y="8479"/>
                  </a:lnTo>
                  <a:lnTo>
                    <a:pt x="151812" y="6864"/>
                  </a:lnTo>
                  <a:lnTo>
                    <a:pt x="147775" y="5451"/>
                  </a:lnTo>
                  <a:lnTo>
                    <a:pt x="143939" y="4240"/>
                  </a:lnTo>
                  <a:lnTo>
                    <a:pt x="140305" y="3432"/>
                  </a:lnTo>
                  <a:lnTo>
                    <a:pt x="136470" y="2423"/>
                  </a:lnTo>
                  <a:lnTo>
                    <a:pt x="129606" y="1211"/>
                  </a:lnTo>
                  <a:lnTo>
                    <a:pt x="123146" y="404"/>
                  </a:lnTo>
                  <a:lnTo>
                    <a:pt x="117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7"/>
            <p:cNvSpPr/>
            <p:nvPr/>
          </p:nvSpPr>
          <p:spPr>
            <a:xfrm>
              <a:off x="2727197" y="3825560"/>
              <a:ext cx="221009" cy="19"/>
            </a:xfrm>
            <a:custGeom>
              <a:avLst/>
              <a:gdLst/>
              <a:ahLst/>
              <a:cxnLst/>
              <a:rect l="l" t="t" r="r" b="b"/>
              <a:pathLst>
                <a:path w="11911" h="1" fill="none" extrusionOk="0">
                  <a:moveTo>
                    <a:pt x="11911" y="0"/>
                  </a:moveTo>
                  <a:lnTo>
                    <a:pt x="0" y="0"/>
                  </a:lnTo>
                </a:path>
              </a:pathLst>
            </a:custGeom>
            <a:solidFill>
              <a:schemeClr val="dk2"/>
            </a:solidFill>
            <a:ln w="706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7"/>
            <p:cNvSpPr/>
            <p:nvPr/>
          </p:nvSpPr>
          <p:spPr>
            <a:xfrm>
              <a:off x="1622165" y="3825560"/>
              <a:ext cx="221009" cy="19"/>
            </a:xfrm>
            <a:custGeom>
              <a:avLst/>
              <a:gdLst/>
              <a:ahLst/>
              <a:cxnLst/>
              <a:rect l="l" t="t" r="r" b="b"/>
              <a:pathLst>
                <a:path w="11911" h="1" fill="none" extrusionOk="0">
                  <a:moveTo>
                    <a:pt x="11911" y="0"/>
                  </a:moveTo>
                  <a:lnTo>
                    <a:pt x="0" y="0"/>
                  </a:lnTo>
                </a:path>
              </a:pathLst>
            </a:custGeom>
            <a:solidFill>
              <a:schemeClr val="dk2"/>
            </a:solidFill>
            <a:ln w="706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p:nvPr/>
          </p:nvSpPr>
          <p:spPr>
            <a:xfrm>
              <a:off x="5083345" y="4215127"/>
              <a:ext cx="224775" cy="112406"/>
            </a:xfrm>
            <a:custGeom>
              <a:avLst/>
              <a:gdLst/>
              <a:ahLst/>
              <a:cxnLst/>
              <a:rect l="l" t="t" r="r" b="b"/>
              <a:pathLst>
                <a:path w="12114" h="6058" extrusionOk="0">
                  <a:moveTo>
                    <a:pt x="6259" y="1"/>
                  </a:moveTo>
                  <a:lnTo>
                    <a:pt x="3029" y="405"/>
                  </a:lnTo>
                  <a:lnTo>
                    <a:pt x="1212" y="808"/>
                  </a:lnTo>
                  <a:lnTo>
                    <a:pt x="404" y="1414"/>
                  </a:lnTo>
                  <a:lnTo>
                    <a:pt x="1" y="2221"/>
                  </a:lnTo>
                  <a:lnTo>
                    <a:pt x="1" y="3231"/>
                  </a:lnTo>
                  <a:lnTo>
                    <a:pt x="404" y="4240"/>
                  </a:lnTo>
                  <a:lnTo>
                    <a:pt x="1010" y="4846"/>
                  </a:lnTo>
                  <a:lnTo>
                    <a:pt x="1817" y="5451"/>
                  </a:lnTo>
                  <a:lnTo>
                    <a:pt x="2827" y="5653"/>
                  </a:lnTo>
                  <a:lnTo>
                    <a:pt x="3836" y="6057"/>
                  </a:lnTo>
                  <a:lnTo>
                    <a:pt x="7672" y="6057"/>
                  </a:lnTo>
                  <a:lnTo>
                    <a:pt x="9893" y="5855"/>
                  </a:lnTo>
                  <a:lnTo>
                    <a:pt x="12113" y="5451"/>
                  </a:lnTo>
                  <a:lnTo>
                    <a:pt x="10700" y="405"/>
                  </a:lnTo>
                  <a:lnTo>
                    <a:pt x="102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7"/>
            <p:cNvSpPr/>
            <p:nvPr/>
          </p:nvSpPr>
          <p:spPr>
            <a:xfrm>
              <a:off x="457200" y="3593305"/>
              <a:ext cx="378336" cy="232271"/>
            </a:xfrm>
            <a:custGeom>
              <a:avLst/>
              <a:gdLst/>
              <a:ahLst/>
              <a:cxnLst/>
              <a:rect l="l" t="t" r="r" b="b"/>
              <a:pathLst>
                <a:path w="20390" h="12518" extrusionOk="0">
                  <a:moveTo>
                    <a:pt x="0" y="1"/>
                  </a:moveTo>
                  <a:lnTo>
                    <a:pt x="0" y="12517"/>
                  </a:lnTo>
                  <a:lnTo>
                    <a:pt x="16150" y="12517"/>
                  </a:lnTo>
                  <a:lnTo>
                    <a:pt x="17160" y="12114"/>
                  </a:lnTo>
                  <a:lnTo>
                    <a:pt x="17967" y="11710"/>
                  </a:lnTo>
                  <a:lnTo>
                    <a:pt x="18775" y="11104"/>
                  </a:lnTo>
                  <a:lnTo>
                    <a:pt x="19380" y="10297"/>
                  </a:lnTo>
                  <a:lnTo>
                    <a:pt x="19986" y="9489"/>
                  </a:lnTo>
                  <a:lnTo>
                    <a:pt x="20188" y="8480"/>
                  </a:lnTo>
                  <a:lnTo>
                    <a:pt x="20390" y="7470"/>
                  </a:lnTo>
                  <a:lnTo>
                    <a:pt x="20390" y="5048"/>
                  </a:lnTo>
                  <a:lnTo>
                    <a:pt x="20188" y="4038"/>
                  </a:lnTo>
                  <a:lnTo>
                    <a:pt x="19986" y="3029"/>
                  </a:lnTo>
                  <a:lnTo>
                    <a:pt x="19380" y="2222"/>
                  </a:lnTo>
                  <a:lnTo>
                    <a:pt x="18775" y="1414"/>
                  </a:lnTo>
                  <a:lnTo>
                    <a:pt x="17967" y="808"/>
                  </a:lnTo>
                  <a:lnTo>
                    <a:pt x="17160" y="405"/>
                  </a:lnTo>
                  <a:lnTo>
                    <a:pt x="161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7"/>
            <p:cNvSpPr/>
            <p:nvPr/>
          </p:nvSpPr>
          <p:spPr>
            <a:xfrm>
              <a:off x="457200" y="3701945"/>
              <a:ext cx="314656" cy="14992"/>
            </a:xfrm>
            <a:custGeom>
              <a:avLst/>
              <a:gdLst/>
              <a:ahLst/>
              <a:cxnLst/>
              <a:rect l="l" t="t" r="r" b="b"/>
              <a:pathLst>
                <a:path w="16958" h="808" extrusionOk="0">
                  <a:moveTo>
                    <a:pt x="0" y="0"/>
                  </a:moveTo>
                  <a:lnTo>
                    <a:pt x="0" y="808"/>
                  </a:lnTo>
                  <a:lnTo>
                    <a:pt x="16958" y="404"/>
                  </a:lnTo>
                  <a:lnTo>
                    <a:pt x="16554" y="202"/>
                  </a:lnTo>
                  <a:lnTo>
                    <a:pt x="15747" y="202"/>
                  </a:lnTo>
                  <a:lnTo>
                    <a:pt x="127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p:nvPr/>
          </p:nvSpPr>
          <p:spPr>
            <a:xfrm>
              <a:off x="457200" y="3701945"/>
              <a:ext cx="314656" cy="14992"/>
            </a:xfrm>
            <a:custGeom>
              <a:avLst/>
              <a:gdLst/>
              <a:ahLst/>
              <a:cxnLst/>
              <a:rect l="l" t="t" r="r" b="b"/>
              <a:pathLst>
                <a:path w="16958" h="808" fill="none" extrusionOk="0">
                  <a:moveTo>
                    <a:pt x="0" y="808"/>
                  </a:moveTo>
                  <a:lnTo>
                    <a:pt x="0" y="0"/>
                  </a:lnTo>
                  <a:lnTo>
                    <a:pt x="4239" y="0"/>
                  </a:lnTo>
                  <a:lnTo>
                    <a:pt x="12718" y="0"/>
                  </a:lnTo>
                  <a:lnTo>
                    <a:pt x="12718" y="0"/>
                  </a:lnTo>
                  <a:lnTo>
                    <a:pt x="15747" y="202"/>
                  </a:lnTo>
                  <a:lnTo>
                    <a:pt x="16554" y="202"/>
                  </a:lnTo>
                  <a:lnTo>
                    <a:pt x="16958" y="404"/>
                  </a:lnTo>
                  <a:lnTo>
                    <a:pt x="16958" y="40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7"/>
            <p:cNvSpPr/>
            <p:nvPr/>
          </p:nvSpPr>
          <p:spPr>
            <a:xfrm>
              <a:off x="4873580" y="3810568"/>
              <a:ext cx="337144" cy="168591"/>
            </a:xfrm>
            <a:custGeom>
              <a:avLst/>
              <a:gdLst/>
              <a:ahLst/>
              <a:cxnLst/>
              <a:rect l="l" t="t" r="r" b="b"/>
              <a:pathLst>
                <a:path w="18170" h="9086" extrusionOk="0">
                  <a:moveTo>
                    <a:pt x="9287" y="1"/>
                  </a:moveTo>
                  <a:lnTo>
                    <a:pt x="4442" y="607"/>
                  </a:lnTo>
                  <a:lnTo>
                    <a:pt x="2625" y="808"/>
                  </a:lnTo>
                  <a:lnTo>
                    <a:pt x="1615" y="1010"/>
                  </a:lnTo>
                  <a:lnTo>
                    <a:pt x="1010" y="1616"/>
                  </a:lnTo>
                  <a:lnTo>
                    <a:pt x="606" y="2020"/>
                  </a:lnTo>
                  <a:lnTo>
                    <a:pt x="202" y="2625"/>
                  </a:lnTo>
                  <a:lnTo>
                    <a:pt x="0" y="3433"/>
                  </a:lnTo>
                  <a:lnTo>
                    <a:pt x="0" y="4038"/>
                  </a:lnTo>
                  <a:lnTo>
                    <a:pt x="0" y="4846"/>
                  </a:lnTo>
                  <a:lnTo>
                    <a:pt x="202" y="5452"/>
                  </a:lnTo>
                  <a:lnTo>
                    <a:pt x="606" y="6259"/>
                  </a:lnTo>
                  <a:lnTo>
                    <a:pt x="1414" y="7268"/>
                  </a:lnTo>
                  <a:lnTo>
                    <a:pt x="2625" y="8076"/>
                  </a:lnTo>
                  <a:lnTo>
                    <a:pt x="4038" y="8480"/>
                  </a:lnTo>
                  <a:lnTo>
                    <a:pt x="5451" y="8884"/>
                  </a:lnTo>
                  <a:lnTo>
                    <a:pt x="7066" y="9085"/>
                  </a:lnTo>
                  <a:lnTo>
                    <a:pt x="11507" y="9085"/>
                  </a:lnTo>
                  <a:lnTo>
                    <a:pt x="14939" y="8682"/>
                  </a:lnTo>
                  <a:lnTo>
                    <a:pt x="18169" y="8076"/>
                  </a:lnTo>
                  <a:lnTo>
                    <a:pt x="16151" y="405"/>
                  </a:lnTo>
                  <a:lnTo>
                    <a:pt x="15949" y="203"/>
                  </a:lnTo>
                  <a:lnTo>
                    <a:pt x="155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7"/>
            <p:cNvSpPr/>
            <p:nvPr/>
          </p:nvSpPr>
          <p:spPr>
            <a:xfrm>
              <a:off x="3090543" y="3008945"/>
              <a:ext cx="973933" cy="546927"/>
            </a:xfrm>
            <a:custGeom>
              <a:avLst/>
              <a:gdLst/>
              <a:ahLst/>
              <a:cxnLst/>
              <a:rect l="l" t="t" r="r" b="b"/>
              <a:pathLst>
                <a:path w="52489" h="29476" extrusionOk="0">
                  <a:moveTo>
                    <a:pt x="0" y="1"/>
                  </a:moveTo>
                  <a:lnTo>
                    <a:pt x="43606" y="29475"/>
                  </a:lnTo>
                  <a:lnTo>
                    <a:pt x="52489" y="29475"/>
                  </a:lnTo>
                  <a:lnTo>
                    <a:pt x="47845" y="25034"/>
                  </a:lnTo>
                  <a:lnTo>
                    <a:pt x="43000" y="20996"/>
                  </a:lnTo>
                  <a:lnTo>
                    <a:pt x="38357" y="17362"/>
                  </a:lnTo>
                  <a:lnTo>
                    <a:pt x="33714" y="14132"/>
                  </a:lnTo>
                  <a:lnTo>
                    <a:pt x="29071" y="11508"/>
                  </a:lnTo>
                  <a:lnTo>
                    <a:pt x="24831" y="9085"/>
                  </a:lnTo>
                  <a:lnTo>
                    <a:pt x="20592" y="7067"/>
                  </a:lnTo>
                  <a:lnTo>
                    <a:pt x="16756" y="5250"/>
                  </a:lnTo>
                  <a:lnTo>
                    <a:pt x="13122" y="3837"/>
                  </a:lnTo>
                  <a:lnTo>
                    <a:pt x="9892" y="2625"/>
                  </a:lnTo>
                  <a:lnTo>
                    <a:pt x="4644" y="1010"/>
                  </a:lnTo>
                  <a:lnTo>
                    <a:pt x="1212" y="203"/>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7"/>
            <p:cNvSpPr/>
            <p:nvPr/>
          </p:nvSpPr>
          <p:spPr>
            <a:xfrm>
              <a:off x="1082749" y="3038912"/>
              <a:ext cx="764169" cy="472002"/>
            </a:xfrm>
            <a:custGeom>
              <a:avLst/>
              <a:gdLst/>
              <a:ahLst/>
              <a:cxnLst/>
              <a:rect l="l" t="t" r="r" b="b"/>
              <a:pathLst>
                <a:path w="41184" h="25438" extrusionOk="0">
                  <a:moveTo>
                    <a:pt x="41184" y="1"/>
                  </a:moveTo>
                  <a:lnTo>
                    <a:pt x="36742" y="1212"/>
                  </a:lnTo>
                  <a:lnTo>
                    <a:pt x="32099" y="2827"/>
                  </a:lnTo>
                  <a:lnTo>
                    <a:pt x="26245" y="5452"/>
                  </a:lnTo>
                  <a:lnTo>
                    <a:pt x="23015" y="6865"/>
                  </a:lnTo>
                  <a:lnTo>
                    <a:pt x="19583" y="8682"/>
                  </a:lnTo>
                  <a:lnTo>
                    <a:pt x="16151" y="10700"/>
                  </a:lnTo>
                  <a:lnTo>
                    <a:pt x="12719" y="12921"/>
                  </a:lnTo>
                  <a:lnTo>
                    <a:pt x="9287" y="15344"/>
                  </a:lnTo>
                  <a:lnTo>
                    <a:pt x="6057" y="17968"/>
                  </a:lnTo>
                  <a:lnTo>
                    <a:pt x="2827" y="20996"/>
                  </a:lnTo>
                  <a:lnTo>
                    <a:pt x="1" y="24024"/>
                  </a:lnTo>
                  <a:lnTo>
                    <a:pt x="5048" y="25438"/>
                  </a:lnTo>
                  <a:lnTo>
                    <a:pt x="411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a:off x="2554876" y="3128812"/>
              <a:ext cx="1284841" cy="599364"/>
            </a:xfrm>
            <a:custGeom>
              <a:avLst/>
              <a:gdLst/>
              <a:ahLst/>
              <a:cxnLst/>
              <a:rect l="l" t="t" r="r" b="b"/>
              <a:pathLst>
                <a:path w="69245" h="32302" extrusionOk="0">
                  <a:moveTo>
                    <a:pt x="1" y="1"/>
                  </a:moveTo>
                  <a:lnTo>
                    <a:pt x="3231" y="30283"/>
                  </a:lnTo>
                  <a:lnTo>
                    <a:pt x="69245" y="32302"/>
                  </a:lnTo>
                  <a:lnTo>
                    <a:pt x="68437" y="31090"/>
                  </a:lnTo>
                  <a:lnTo>
                    <a:pt x="67428" y="29475"/>
                  </a:lnTo>
                  <a:lnTo>
                    <a:pt x="66015" y="27658"/>
                  </a:lnTo>
                  <a:lnTo>
                    <a:pt x="64198" y="25236"/>
                  </a:lnTo>
                  <a:lnTo>
                    <a:pt x="61574" y="22611"/>
                  </a:lnTo>
                  <a:lnTo>
                    <a:pt x="58545" y="19987"/>
                  </a:lnTo>
                  <a:lnTo>
                    <a:pt x="54912" y="16959"/>
                  </a:lnTo>
                  <a:lnTo>
                    <a:pt x="50672" y="14132"/>
                  </a:lnTo>
                  <a:lnTo>
                    <a:pt x="45827" y="11306"/>
                  </a:lnTo>
                  <a:lnTo>
                    <a:pt x="43001" y="9893"/>
                  </a:lnTo>
                  <a:lnTo>
                    <a:pt x="40175" y="8480"/>
                  </a:lnTo>
                  <a:lnTo>
                    <a:pt x="37146" y="7269"/>
                  </a:lnTo>
                  <a:lnTo>
                    <a:pt x="33714" y="6057"/>
                  </a:lnTo>
                  <a:lnTo>
                    <a:pt x="30283" y="4846"/>
                  </a:lnTo>
                  <a:lnTo>
                    <a:pt x="26649" y="3837"/>
                  </a:lnTo>
                  <a:lnTo>
                    <a:pt x="22611" y="2827"/>
                  </a:lnTo>
                  <a:lnTo>
                    <a:pt x="18574" y="2020"/>
                  </a:lnTo>
                  <a:lnTo>
                    <a:pt x="14132" y="1212"/>
                  </a:lnTo>
                  <a:lnTo>
                    <a:pt x="9691" y="607"/>
                  </a:lnTo>
                  <a:lnTo>
                    <a:pt x="4846" y="2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p:nvPr/>
          </p:nvSpPr>
          <p:spPr>
            <a:xfrm>
              <a:off x="2637297" y="3188764"/>
              <a:ext cx="1015144" cy="475732"/>
            </a:xfrm>
            <a:custGeom>
              <a:avLst/>
              <a:gdLst/>
              <a:ahLst/>
              <a:cxnLst/>
              <a:rect l="l" t="t" r="r" b="b"/>
              <a:pathLst>
                <a:path w="54710" h="25639" extrusionOk="0">
                  <a:moveTo>
                    <a:pt x="0" y="0"/>
                  </a:moveTo>
                  <a:lnTo>
                    <a:pt x="2625" y="24024"/>
                  </a:lnTo>
                  <a:lnTo>
                    <a:pt x="54709" y="25639"/>
                  </a:lnTo>
                  <a:lnTo>
                    <a:pt x="54103" y="24629"/>
                  </a:lnTo>
                  <a:lnTo>
                    <a:pt x="52287" y="22005"/>
                  </a:lnTo>
                  <a:lnTo>
                    <a:pt x="50672" y="20188"/>
                  </a:lnTo>
                  <a:lnTo>
                    <a:pt x="48653" y="18169"/>
                  </a:lnTo>
                  <a:lnTo>
                    <a:pt x="46432" y="15948"/>
                  </a:lnTo>
                  <a:lnTo>
                    <a:pt x="43404" y="13526"/>
                  </a:lnTo>
                  <a:lnTo>
                    <a:pt x="40174" y="11305"/>
                  </a:lnTo>
                  <a:lnTo>
                    <a:pt x="36136" y="9085"/>
                  </a:lnTo>
                  <a:lnTo>
                    <a:pt x="31695" y="6864"/>
                  </a:lnTo>
                  <a:lnTo>
                    <a:pt x="26648" y="4845"/>
                  </a:lnTo>
                  <a:lnTo>
                    <a:pt x="20995" y="3230"/>
                  </a:lnTo>
                  <a:lnTo>
                    <a:pt x="17967" y="2423"/>
                  </a:lnTo>
                  <a:lnTo>
                    <a:pt x="14737" y="1817"/>
                  </a:lnTo>
                  <a:lnTo>
                    <a:pt x="11305" y="1211"/>
                  </a:lnTo>
                  <a:lnTo>
                    <a:pt x="7671" y="606"/>
                  </a:lnTo>
                  <a:lnTo>
                    <a:pt x="3836" y="404"/>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7"/>
            <p:cNvSpPr/>
            <p:nvPr/>
          </p:nvSpPr>
          <p:spPr>
            <a:xfrm>
              <a:off x="1329977" y="3128812"/>
              <a:ext cx="1262371" cy="565649"/>
            </a:xfrm>
            <a:custGeom>
              <a:avLst/>
              <a:gdLst/>
              <a:ahLst/>
              <a:cxnLst/>
              <a:rect l="l" t="t" r="r" b="b"/>
              <a:pathLst>
                <a:path w="68034" h="30485" extrusionOk="0">
                  <a:moveTo>
                    <a:pt x="64804" y="1"/>
                  </a:moveTo>
                  <a:lnTo>
                    <a:pt x="57738" y="203"/>
                  </a:lnTo>
                  <a:lnTo>
                    <a:pt x="51278" y="607"/>
                  </a:lnTo>
                  <a:lnTo>
                    <a:pt x="45221" y="1212"/>
                  </a:lnTo>
                  <a:lnTo>
                    <a:pt x="39771" y="1818"/>
                  </a:lnTo>
                  <a:lnTo>
                    <a:pt x="34724" y="2625"/>
                  </a:lnTo>
                  <a:lnTo>
                    <a:pt x="30080" y="3433"/>
                  </a:lnTo>
                  <a:lnTo>
                    <a:pt x="25841" y="4442"/>
                  </a:lnTo>
                  <a:lnTo>
                    <a:pt x="22005" y="5452"/>
                  </a:lnTo>
                  <a:lnTo>
                    <a:pt x="18775" y="6663"/>
                  </a:lnTo>
                  <a:lnTo>
                    <a:pt x="15545" y="7672"/>
                  </a:lnTo>
                  <a:lnTo>
                    <a:pt x="12921" y="8884"/>
                  </a:lnTo>
                  <a:lnTo>
                    <a:pt x="10498" y="10297"/>
                  </a:lnTo>
                  <a:lnTo>
                    <a:pt x="8480" y="11508"/>
                  </a:lnTo>
                  <a:lnTo>
                    <a:pt x="6663" y="12921"/>
                  </a:lnTo>
                  <a:lnTo>
                    <a:pt x="5048" y="14132"/>
                  </a:lnTo>
                  <a:lnTo>
                    <a:pt x="3836" y="15546"/>
                  </a:lnTo>
                  <a:lnTo>
                    <a:pt x="2625" y="16959"/>
                  </a:lnTo>
                  <a:lnTo>
                    <a:pt x="1818" y="18170"/>
                  </a:lnTo>
                  <a:lnTo>
                    <a:pt x="1212" y="19583"/>
                  </a:lnTo>
                  <a:lnTo>
                    <a:pt x="606" y="20794"/>
                  </a:lnTo>
                  <a:lnTo>
                    <a:pt x="202" y="22006"/>
                  </a:lnTo>
                  <a:lnTo>
                    <a:pt x="1" y="23217"/>
                  </a:lnTo>
                  <a:lnTo>
                    <a:pt x="1" y="25236"/>
                  </a:lnTo>
                  <a:lnTo>
                    <a:pt x="1" y="27053"/>
                  </a:lnTo>
                  <a:lnTo>
                    <a:pt x="404" y="28466"/>
                  </a:lnTo>
                  <a:lnTo>
                    <a:pt x="808" y="29677"/>
                  </a:lnTo>
                  <a:lnTo>
                    <a:pt x="68034" y="30485"/>
                  </a:lnTo>
                  <a:lnTo>
                    <a:pt x="64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a:off x="1491055" y="3192493"/>
              <a:ext cx="1007648" cy="449532"/>
            </a:xfrm>
            <a:custGeom>
              <a:avLst/>
              <a:gdLst/>
              <a:ahLst/>
              <a:cxnLst/>
              <a:rect l="l" t="t" r="r" b="b"/>
              <a:pathLst>
                <a:path w="54306" h="24227" extrusionOk="0">
                  <a:moveTo>
                    <a:pt x="51681" y="1"/>
                  </a:moveTo>
                  <a:lnTo>
                    <a:pt x="46029" y="203"/>
                  </a:lnTo>
                  <a:lnTo>
                    <a:pt x="40982" y="405"/>
                  </a:lnTo>
                  <a:lnTo>
                    <a:pt x="36137" y="808"/>
                  </a:lnTo>
                  <a:lnTo>
                    <a:pt x="31695" y="1414"/>
                  </a:lnTo>
                  <a:lnTo>
                    <a:pt x="27658" y="2020"/>
                  </a:lnTo>
                  <a:lnTo>
                    <a:pt x="24024" y="2625"/>
                  </a:lnTo>
                  <a:lnTo>
                    <a:pt x="20794" y="3433"/>
                  </a:lnTo>
                  <a:lnTo>
                    <a:pt x="17766" y="4240"/>
                  </a:lnTo>
                  <a:lnTo>
                    <a:pt x="14939" y="5048"/>
                  </a:lnTo>
                  <a:lnTo>
                    <a:pt x="12517" y="6057"/>
                  </a:lnTo>
                  <a:lnTo>
                    <a:pt x="10296" y="7067"/>
                  </a:lnTo>
                  <a:lnTo>
                    <a:pt x="8479" y="8076"/>
                  </a:lnTo>
                  <a:lnTo>
                    <a:pt x="6864" y="9085"/>
                  </a:lnTo>
                  <a:lnTo>
                    <a:pt x="5249" y="10095"/>
                  </a:lnTo>
                  <a:lnTo>
                    <a:pt x="4038" y="11306"/>
                  </a:lnTo>
                  <a:lnTo>
                    <a:pt x="3029" y="12315"/>
                  </a:lnTo>
                  <a:lnTo>
                    <a:pt x="2221" y="13325"/>
                  </a:lnTo>
                  <a:lnTo>
                    <a:pt x="1615" y="14536"/>
                  </a:lnTo>
                  <a:lnTo>
                    <a:pt x="606" y="16555"/>
                  </a:lnTo>
                  <a:lnTo>
                    <a:pt x="202" y="18372"/>
                  </a:lnTo>
                  <a:lnTo>
                    <a:pt x="0" y="19987"/>
                  </a:lnTo>
                  <a:lnTo>
                    <a:pt x="202" y="21602"/>
                  </a:lnTo>
                  <a:lnTo>
                    <a:pt x="404" y="22611"/>
                  </a:lnTo>
                  <a:lnTo>
                    <a:pt x="808" y="23621"/>
                  </a:lnTo>
                  <a:lnTo>
                    <a:pt x="54306" y="24226"/>
                  </a:lnTo>
                  <a:lnTo>
                    <a:pt x="516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7"/>
            <p:cNvSpPr/>
            <p:nvPr/>
          </p:nvSpPr>
          <p:spPr>
            <a:xfrm>
              <a:off x="3401453" y="3495927"/>
              <a:ext cx="269715" cy="187294"/>
            </a:xfrm>
            <a:custGeom>
              <a:avLst/>
              <a:gdLst/>
              <a:ahLst/>
              <a:cxnLst/>
              <a:rect l="l" t="t" r="r" b="b"/>
              <a:pathLst>
                <a:path w="14536" h="10094" extrusionOk="0">
                  <a:moveTo>
                    <a:pt x="5653" y="0"/>
                  </a:moveTo>
                  <a:lnTo>
                    <a:pt x="4442" y="202"/>
                  </a:lnTo>
                  <a:lnTo>
                    <a:pt x="3028" y="606"/>
                  </a:lnTo>
                  <a:lnTo>
                    <a:pt x="2019" y="1211"/>
                  </a:lnTo>
                  <a:lnTo>
                    <a:pt x="1010" y="2423"/>
                  </a:lnTo>
                  <a:lnTo>
                    <a:pt x="202" y="3836"/>
                  </a:lnTo>
                  <a:lnTo>
                    <a:pt x="0" y="5249"/>
                  </a:lnTo>
                  <a:lnTo>
                    <a:pt x="0" y="6864"/>
                  </a:lnTo>
                  <a:lnTo>
                    <a:pt x="202" y="8075"/>
                  </a:lnTo>
                  <a:lnTo>
                    <a:pt x="404" y="8681"/>
                  </a:lnTo>
                  <a:lnTo>
                    <a:pt x="1010" y="9286"/>
                  </a:lnTo>
                  <a:lnTo>
                    <a:pt x="1817" y="9690"/>
                  </a:lnTo>
                  <a:lnTo>
                    <a:pt x="2827" y="9690"/>
                  </a:lnTo>
                  <a:lnTo>
                    <a:pt x="7066" y="10094"/>
                  </a:lnTo>
                  <a:lnTo>
                    <a:pt x="11104" y="10094"/>
                  </a:lnTo>
                  <a:lnTo>
                    <a:pt x="12113" y="9892"/>
                  </a:lnTo>
                  <a:lnTo>
                    <a:pt x="13122" y="9690"/>
                  </a:lnTo>
                  <a:lnTo>
                    <a:pt x="13728" y="9085"/>
                  </a:lnTo>
                  <a:lnTo>
                    <a:pt x="14132" y="8479"/>
                  </a:lnTo>
                  <a:lnTo>
                    <a:pt x="14334" y="7671"/>
                  </a:lnTo>
                  <a:lnTo>
                    <a:pt x="14535" y="6864"/>
                  </a:lnTo>
                  <a:lnTo>
                    <a:pt x="14334" y="5855"/>
                  </a:lnTo>
                  <a:lnTo>
                    <a:pt x="13930" y="4643"/>
                  </a:lnTo>
                  <a:lnTo>
                    <a:pt x="13122" y="3634"/>
                  </a:lnTo>
                  <a:lnTo>
                    <a:pt x="12315" y="2826"/>
                  </a:lnTo>
                  <a:lnTo>
                    <a:pt x="11507" y="2019"/>
                  </a:lnTo>
                  <a:lnTo>
                    <a:pt x="10498" y="1211"/>
                  </a:lnTo>
                  <a:lnTo>
                    <a:pt x="9287" y="808"/>
                  </a:lnTo>
                  <a:lnTo>
                    <a:pt x="8075" y="404"/>
                  </a:lnTo>
                  <a:lnTo>
                    <a:pt x="7066" y="0"/>
                  </a:lnTo>
                  <a:close/>
                </a:path>
              </a:pathLst>
            </a:custGeom>
            <a:solidFill>
              <a:srgbClr val="FFC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7"/>
            <p:cNvSpPr/>
            <p:nvPr/>
          </p:nvSpPr>
          <p:spPr>
            <a:xfrm>
              <a:off x="2622305" y="2806675"/>
              <a:ext cx="269715" cy="161095"/>
            </a:xfrm>
            <a:custGeom>
              <a:avLst/>
              <a:gdLst/>
              <a:ahLst/>
              <a:cxnLst/>
              <a:rect l="l" t="t" r="r" b="b"/>
              <a:pathLst>
                <a:path w="14536" h="8682" extrusionOk="0">
                  <a:moveTo>
                    <a:pt x="2423" y="0"/>
                  </a:moveTo>
                  <a:lnTo>
                    <a:pt x="1" y="8681"/>
                  </a:lnTo>
                  <a:lnTo>
                    <a:pt x="14536" y="8681"/>
                  </a:lnTo>
                  <a:lnTo>
                    <a:pt x="121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p:nvPr/>
          </p:nvSpPr>
          <p:spPr>
            <a:xfrm>
              <a:off x="2386321" y="3979142"/>
              <a:ext cx="78673" cy="78673"/>
            </a:xfrm>
            <a:custGeom>
              <a:avLst/>
              <a:gdLst/>
              <a:ahLst/>
              <a:cxnLst/>
              <a:rect l="l" t="t" r="r" b="b"/>
              <a:pathLst>
                <a:path w="4240" h="4240" extrusionOk="0">
                  <a:moveTo>
                    <a:pt x="0" y="0"/>
                  </a:moveTo>
                  <a:lnTo>
                    <a:pt x="0" y="4240"/>
                  </a:lnTo>
                  <a:lnTo>
                    <a:pt x="4240" y="4240"/>
                  </a:lnTo>
                  <a:lnTo>
                    <a:pt x="4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p:nvPr/>
          </p:nvSpPr>
          <p:spPr>
            <a:xfrm>
              <a:off x="2386321" y="4132723"/>
              <a:ext cx="78673" cy="74925"/>
            </a:xfrm>
            <a:custGeom>
              <a:avLst/>
              <a:gdLst/>
              <a:ahLst/>
              <a:cxnLst/>
              <a:rect l="l" t="t" r="r" b="b"/>
              <a:pathLst>
                <a:path w="4240" h="4038" extrusionOk="0">
                  <a:moveTo>
                    <a:pt x="0" y="0"/>
                  </a:moveTo>
                  <a:lnTo>
                    <a:pt x="0" y="4038"/>
                  </a:lnTo>
                  <a:lnTo>
                    <a:pt x="4240" y="4038"/>
                  </a:lnTo>
                  <a:lnTo>
                    <a:pt x="4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7"/>
            <p:cNvSpPr/>
            <p:nvPr/>
          </p:nvSpPr>
          <p:spPr>
            <a:xfrm>
              <a:off x="2232740" y="3979142"/>
              <a:ext cx="78673" cy="78673"/>
            </a:xfrm>
            <a:custGeom>
              <a:avLst/>
              <a:gdLst/>
              <a:ahLst/>
              <a:cxnLst/>
              <a:rect l="l" t="t" r="r" b="b"/>
              <a:pathLst>
                <a:path w="4240" h="4240" extrusionOk="0">
                  <a:moveTo>
                    <a:pt x="0" y="0"/>
                  </a:moveTo>
                  <a:lnTo>
                    <a:pt x="0" y="4240"/>
                  </a:lnTo>
                  <a:lnTo>
                    <a:pt x="4240" y="4240"/>
                  </a:lnTo>
                  <a:lnTo>
                    <a:pt x="4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7"/>
            <p:cNvSpPr/>
            <p:nvPr/>
          </p:nvSpPr>
          <p:spPr>
            <a:xfrm>
              <a:off x="2311395" y="4057797"/>
              <a:ext cx="74944" cy="74944"/>
            </a:xfrm>
            <a:custGeom>
              <a:avLst/>
              <a:gdLst/>
              <a:ahLst/>
              <a:cxnLst/>
              <a:rect l="l" t="t" r="r" b="b"/>
              <a:pathLst>
                <a:path w="4039" h="4039" extrusionOk="0">
                  <a:moveTo>
                    <a:pt x="1" y="1"/>
                  </a:moveTo>
                  <a:lnTo>
                    <a:pt x="1" y="4038"/>
                  </a:lnTo>
                  <a:lnTo>
                    <a:pt x="4038" y="4038"/>
                  </a:lnTo>
                  <a:lnTo>
                    <a:pt x="4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2232740" y="4132723"/>
              <a:ext cx="78673" cy="74925"/>
            </a:xfrm>
            <a:custGeom>
              <a:avLst/>
              <a:gdLst/>
              <a:ahLst/>
              <a:cxnLst/>
              <a:rect l="l" t="t" r="r" b="b"/>
              <a:pathLst>
                <a:path w="4240" h="4038" extrusionOk="0">
                  <a:moveTo>
                    <a:pt x="0" y="0"/>
                  </a:moveTo>
                  <a:lnTo>
                    <a:pt x="0" y="4038"/>
                  </a:lnTo>
                  <a:lnTo>
                    <a:pt x="4240" y="4038"/>
                  </a:lnTo>
                  <a:lnTo>
                    <a:pt x="4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2539902" y="3979142"/>
              <a:ext cx="74925" cy="78673"/>
            </a:xfrm>
            <a:custGeom>
              <a:avLst/>
              <a:gdLst/>
              <a:ahLst/>
              <a:cxnLst/>
              <a:rect l="l" t="t" r="r" b="b"/>
              <a:pathLst>
                <a:path w="4038" h="4240" extrusionOk="0">
                  <a:moveTo>
                    <a:pt x="0" y="0"/>
                  </a:moveTo>
                  <a:lnTo>
                    <a:pt x="0" y="4240"/>
                  </a:lnTo>
                  <a:lnTo>
                    <a:pt x="4038" y="4240"/>
                  </a:lnTo>
                  <a:lnTo>
                    <a:pt x="40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7"/>
            <p:cNvSpPr/>
            <p:nvPr/>
          </p:nvSpPr>
          <p:spPr>
            <a:xfrm>
              <a:off x="2464976" y="4057797"/>
              <a:ext cx="74944" cy="74944"/>
            </a:xfrm>
            <a:custGeom>
              <a:avLst/>
              <a:gdLst/>
              <a:ahLst/>
              <a:cxnLst/>
              <a:rect l="l" t="t" r="r" b="b"/>
              <a:pathLst>
                <a:path w="4039" h="4039" extrusionOk="0">
                  <a:moveTo>
                    <a:pt x="1" y="1"/>
                  </a:moveTo>
                  <a:lnTo>
                    <a:pt x="1" y="4038"/>
                  </a:lnTo>
                  <a:lnTo>
                    <a:pt x="4038" y="4038"/>
                  </a:lnTo>
                  <a:lnTo>
                    <a:pt x="4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7"/>
            <p:cNvSpPr/>
            <p:nvPr/>
          </p:nvSpPr>
          <p:spPr>
            <a:xfrm>
              <a:off x="2539902" y="4132723"/>
              <a:ext cx="74925" cy="74925"/>
            </a:xfrm>
            <a:custGeom>
              <a:avLst/>
              <a:gdLst/>
              <a:ahLst/>
              <a:cxnLst/>
              <a:rect l="l" t="t" r="r" b="b"/>
              <a:pathLst>
                <a:path w="4038" h="4038" extrusionOk="0">
                  <a:moveTo>
                    <a:pt x="0" y="0"/>
                  </a:moveTo>
                  <a:lnTo>
                    <a:pt x="0" y="4038"/>
                  </a:lnTo>
                  <a:lnTo>
                    <a:pt x="4038" y="4038"/>
                  </a:lnTo>
                  <a:lnTo>
                    <a:pt x="40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7"/>
            <p:cNvSpPr/>
            <p:nvPr/>
          </p:nvSpPr>
          <p:spPr>
            <a:xfrm>
              <a:off x="2693482" y="3979142"/>
              <a:ext cx="74925" cy="78673"/>
            </a:xfrm>
            <a:custGeom>
              <a:avLst/>
              <a:gdLst/>
              <a:ahLst/>
              <a:cxnLst/>
              <a:rect l="l" t="t" r="r" b="b"/>
              <a:pathLst>
                <a:path w="4038" h="4240" extrusionOk="0">
                  <a:moveTo>
                    <a:pt x="0" y="0"/>
                  </a:moveTo>
                  <a:lnTo>
                    <a:pt x="0" y="4240"/>
                  </a:lnTo>
                  <a:lnTo>
                    <a:pt x="4038" y="4240"/>
                  </a:lnTo>
                  <a:lnTo>
                    <a:pt x="40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a:off x="2614809" y="4057797"/>
              <a:ext cx="78692" cy="74944"/>
            </a:xfrm>
            <a:custGeom>
              <a:avLst/>
              <a:gdLst/>
              <a:ahLst/>
              <a:cxnLst/>
              <a:rect l="l" t="t" r="r" b="b"/>
              <a:pathLst>
                <a:path w="4241" h="4039" extrusionOk="0">
                  <a:moveTo>
                    <a:pt x="1" y="1"/>
                  </a:moveTo>
                  <a:lnTo>
                    <a:pt x="1" y="4038"/>
                  </a:lnTo>
                  <a:lnTo>
                    <a:pt x="4240" y="4038"/>
                  </a:lnTo>
                  <a:lnTo>
                    <a:pt x="42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a:off x="2693482" y="4132723"/>
              <a:ext cx="74925" cy="74925"/>
            </a:xfrm>
            <a:custGeom>
              <a:avLst/>
              <a:gdLst/>
              <a:ahLst/>
              <a:cxnLst/>
              <a:rect l="l" t="t" r="r" b="b"/>
              <a:pathLst>
                <a:path w="4038" h="4038" extrusionOk="0">
                  <a:moveTo>
                    <a:pt x="0" y="0"/>
                  </a:moveTo>
                  <a:lnTo>
                    <a:pt x="0" y="4038"/>
                  </a:lnTo>
                  <a:lnTo>
                    <a:pt x="4038" y="4038"/>
                  </a:lnTo>
                  <a:lnTo>
                    <a:pt x="40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7"/>
            <p:cNvSpPr/>
            <p:nvPr/>
          </p:nvSpPr>
          <p:spPr>
            <a:xfrm>
              <a:off x="2847063" y="3979142"/>
              <a:ext cx="74925" cy="78673"/>
            </a:xfrm>
            <a:custGeom>
              <a:avLst/>
              <a:gdLst/>
              <a:ahLst/>
              <a:cxnLst/>
              <a:rect l="l" t="t" r="r" b="b"/>
              <a:pathLst>
                <a:path w="4038" h="4240" extrusionOk="0">
                  <a:moveTo>
                    <a:pt x="0" y="0"/>
                  </a:moveTo>
                  <a:lnTo>
                    <a:pt x="0" y="4240"/>
                  </a:lnTo>
                  <a:lnTo>
                    <a:pt x="4038" y="4240"/>
                  </a:lnTo>
                  <a:lnTo>
                    <a:pt x="40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7"/>
            <p:cNvSpPr/>
            <p:nvPr/>
          </p:nvSpPr>
          <p:spPr>
            <a:xfrm>
              <a:off x="2768389" y="4057797"/>
              <a:ext cx="78692" cy="74944"/>
            </a:xfrm>
            <a:custGeom>
              <a:avLst/>
              <a:gdLst/>
              <a:ahLst/>
              <a:cxnLst/>
              <a:rect l="l" t="t" r="r" b="b"/>
              <a:pathLst>
                <a:path w="4241" h="4039" extrusionOk="0">
                  <a:moveTo>
                    <a:pt x="1" y="1"/>
                  </a:moveTo>
                  <a:lnTo>
                    <a:pt x="1" y="4038"/>
                  </a:lnTo>
                  <a:lnTo>
                    <a:pt x="4240" y="4038"/>
                  </a:lnTo>
                  <a:lnTo>
                    <a:pt x="42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7"/>
            <p:cNvSpPr/>
            <p:nvPr/>
          </p:nvSpPr>
          <p:spPr>
            <a:xfrm>
              <a:off x="2847063" y="4132723"/>
              <a:ext cx="74925" cy="74925"/>
            </a:xfrm>
            <a:custGeom>
              <a:avLst/>
              <a:gdLst/>
              <a:ahLst/>
              <a:cxnLst/>
              <a:rect l="l" t="t" r="r" b="b"/>
              <a:pathLst>
                <a:path w="4038" h="4038" extrusionOk="0">
                  <a:moveTo>
                    <a:pt x="0" y="0"/>
                  </a:moveTo>
                  <a:lnTo>
                    <a:pt x="0" y="4038"/>
                  </a:lnTo>
                  <a:lnTo>
                    <a:pt x="4038" y="4038"/>
                  </a:lnTo>
                  <a:lnTo>
                    <a:pt x="40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p:nvPr/>
          </p:nvSpPr>
          <p:spPr>
            <a:xfrm>
              <a:off x="2996896" y="3979142"/>
              <a:ext cx="78673" cy="78673"/>
            </a:xfrm>
            <a:custGeom>
              <a:avLst/>
              <a:gdLst/>
              <a:ahLst/>
              <a:cxnLst/>
              <a:rect l="l" t="t" r="r" b="b"/>
              <a:pathLst>
                <a:path w="4240" h="4240" extrusionOk="0">
                  <a:moveTo>
                    <a:pt x="0" y="0"/>
                  </a:moveTo>
                  <a:lnTo>
                    <a:pt x="0" y="4240"/>
                  </a:lnTo>
                  <a:lnTo>
                    <a:pt x="4240" y="4240"/>
                  </a:lnTo>
                  <a:lnTo>
                    <a:pt x="4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7"/>
            <p:cNvSpPr/>
            <p:nvPr/>
          </p:nvSpPr>
          <p:spPr>
            <a:xfrm>
              <a:off x="2921970" y="4057797"/>
              <a:ext cx="74944" cy="74944"/>
            </a:xfrm>
            <a:custGeom>
              <a:avLst/>
              <a:gdLst/>
              <a:ahLst/>
              <a:cxnLst/>
              <a:rect l="l" t="t" r="r" b="b"/>
              <a:pathLst>
                <a:path w="4039" h="4039" extrusionOk="0">
                  <a:moveTo>
                    <a:pt x="1" y="1"/>
                  </a:moveTo>
                  <a:lnTo>
                    <a:pt x="1" y="4038"/>
                  </a:lnTo>
                  <a:lnTo>
                    <a:pt x="4038" y="4038"/>
                  </a:lnTo>
                  <a:lnTo>
                    <a:pt x="4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p:nvPr/>
          </p:nvSpPr>
          <p:spPr>
            <a:xfrm>
              <a:off x="2996896" y="4132723"/>
              <a:ext cx="78673" cy="74925"/>
            </a:xfrm>
            <a:custGeom>
              <a:avLst/>
              <a:gdLst/>
              <a:ahLst/>
              <a:cxnLst/>
              <a:rect l="l" t="t" r="r" b="b"/>
              <a:pathLst>
                <a:path w="4240" h="4038" extrusionOk="0">
                  <a:moveTo>
                    <a:pt x="0" y="0"/>
                  </a:moveTo>
                  <a:lnTo>
                    <a:pt x="0" y="4038"/>
                  </a:lnTo>
                  <a:lnTo>
                    <a:pt x="4240" y="4038"/>
                  </a:lnTo>
                  <a:lnTo>
                    <a:pt x="4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p:nvPr/>
          </p:nvSpPr>
          <p:spPr>
            <a:xfrm>
              <a:off x="3150477" y="3979142"/>
              <a:ext cx="78673" cy="78673"/>
            </a:xfrm>
            <a:custGeom>
              <a:avLst/>
              <a:gdLst/>
              <a:ahLst/>
              <a:cxnLst/>
              <a:rect l="l" t="t" r="r" b="b"/>
              <a:pathLst>
                <a:path w="4240" h="4240" extrusionOk="0">
                  <a:moveTo>
                    <a:pt x="0" y="0"/>
                  </a:moveTo>
                  <a:lnTo>
                    <a:pt x="0" y="4240"/>
                  </a:lnTo>
                  <a:lnTo>
                    <a:pt x="4240" y="4240"/>
                  </a:lnTo>
                  <a:lnTo>
                    <a:pt x="4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p:nvPr/>
          </p:nvSpPr>
          <p:spPr>
            <a:xfrm>
              <a:off x="3075551" y="4057797"/>
              <a:ext cx="74944" cy="74944"/>
            </a:xfrm>
            <a:custGeom>
              <a:avLst/>
              <a:gdLst/>
              <a:ahLst/>
              <a:cxnLst/>
              <a:rect l="l" t="t" r="r" b="b"/>
              <a:pathLst>
                <a:path w="4039" h="4039" extrusionOk="0">
                  <a:moveTo>
                    <a:pt x="1" y="1"/>
                  </a:moveTo>
                  <a:lnTo>
                    <a:pt x="1" y="4038"/>
                  </a:lnTo>
                  <a:lnTo>
                    <a:pt x="4038" y="4038"/>
                  </a:lnTo>
                  <a:lnTo>
                    <a:pt x="4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a:off x="3150477" y="4132723"/>
              <a:ext cx="78673" cy="74925"/>
            </a:xfrm>
            <a:custGeom>
              <a:avLst/>
              <a:gdLst/>
              <a:ahLst/>
              <a:cxnLst/>
              <a:rect l="l" t="t" r="r" b="b"/>
              <a:pathLst>
                <a:path w="4240" h="4038" extrusionOk="0">
                  <a:moveTo>
                    <a:pt x="0" y="0"/>
                  </a:moveTo>
                  <a:lnTo>
                    <a:pt x="0" y="4038"/>
                  </a:lnTo>
                  <a:lnTo>
                    <a:pt x="4240" y="4038"/>
                  </a:lnTo>
                  <a:lnTo>
                    <a:pt x="4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7"/>
            <p:cNvSpPr/>
            <p:nvPr/>
          </p:nvSpPr>
          <p:spPr>
            <a:xfrm>
              <a:off x="3304057" y="3979142"/>
              <a:ext cx="74925" cy="78673"/>
            </a:xfrm>
            <a:custGeom>
              <a:avLst/>
              <a:gdLst/>
              <a:ahLst/>
              <a:cxnLst/>
              <a:rect l="l" t="t" r="r" b="b"/>
              <a:pathLst>
                <a:path w="4038" h="4240" extrusionOk="0">
                  <a:moveTo>
                    <a:pt x="0" y="0"/>
                  </a:moveTo>
                  <a:lnTo>
                    <a:pt x="0" y="4240"/>
                  </a:lnTo>
                  <a:lnTo>
                    <a:pt x="4038" y="4240"/>
                  </a:lnTo>
                  <a:lnTo>
                    <a:pt x="40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3229132" y="4057797"/>
              <a:ext cx="74944" cy="74944"/>
            </a:xfrm>
            <a:custGeom>
              <a:avLst/>
              <a:gdLst/>
              <a:ahLst/>
              <a:cxnLst/>
              <a:rect l="l" t="t" r="r" b="b"/>
              <a:pathLst>
                <a:path w="4039" h="4039" extrusionOk="0">
                  <a:moveTo>
                    <a:pt x="1" y="1"/>
                  </a:moveTo>
                  <a:lnTo>
                    <a:pt x="1" y="4038"/>
                  </a:lnTo>
                  <a:lnTo>
                    <a:pt x="4038" y="4038"/>
                  </a:lnTo>
                  <a:lnTo>
                    <a:pt x="4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p:nvPr/>
          </p:nvSpPr>
          <p:spPr>
            <a:xfrm>
              <a:off x="3304057" y="4132723"/>
              <a:ext cx="74925" cy="74925"/>
            </a:xfrm>
            <a:custGeom>
              <a:avLst/>
              <a:gdLst/>
              <a:ahLst/>
              <a:cxnLst/>
              <a:rect l="l" t="t" r="r" b="b"/>
              <a:pathLst>
                <a:path w="4038" h="4038" extrusionOk="0">
                  <a:moveTo>
                    <a:pt x="0" y="0"/>
                  </a:moveTo>
                  <a:lnTo>
                    <a:pt x="0" y="4038"/>
                  </a:lnTo>
                  <a:lnTo>
                    <a:pt x="4038" y="4038"/>
                  </a:lnTo>
                  <a:lnTo>
                    <a:pt x="40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7"/>
            <p:cNvSpPr/>
            <p:nvPr/>
          </p:nvSpPr>
          <p:spPr>
            <a:xfrm>
              <a:off x="3457638" y="3979142"/>
              <a:ext cx="74925" cy="78673"/>
            </a:xfrm>
            <a:custGeom>
              <a:avLst/>
              <a:gdLst/>
              <a:ahLst/>
              <a:cxnLst/>
              <a:rect l="l" t="t" r="r" b="b"/>
              <a:pathLst>
                <a:path w="4038" h="4240" extrusionOk="0">
                  <a:moveTo>
                    <a:pt x="0" y="0"/>
                  </a:moveTo>
                  <a:lnTo>
                    <a:pt x="0" y="4240"/>
                  </a:lnTo>
                  <a:lnTo>
                    <a:pt x="4038" y="4240"/>
                  </a:lnTo>
                  <a:lnTo>
                    <a:pt x="40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7"/>
            <p:cNvSpPr/>
            <p:nvPr/>
          </p:nvSpPr>
          <p:spPr>
            <a:xfrm>
              <a:off x="3378964" y="4057797"/>
              <a:ext cx="78692" cy="74944"/>
            </a:xfrm>
            <a:custGeom>
              <a:avLst/>
              <a:gdLst/>
              <a:ahLst/>
              <a:cxnLst/>
              <a:rect l="l" t="t" r="r" b="b"/>
              <a:pathLst>
                <a:path w="4241" h="4039" extrusionOk="0">
                  <a:moveTo>
                    <a:pt x="1" y="1"/>
                  </a:moveTo>
                  <a:lnTo>
                    <a:pt x="1" y="4038"/>
                  </a:lnTo>
                  <a:lnTo>
                    <a:pt x="4240" y="4038"/>
                  </a:lnTo>
                  <a:lnTo>
                    <a:pt x="42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7"/>
            <p:cNvSpPr/>
            <p:nvPr/>
          </p:nvSpPr>
          <p:spPr>
            <a:xfrm>
              <a:off x="3457638" y="4132723"/>
              <a:ext cx="74925" cy="74925"/>
            </a:xfrm>
            <a:custGeom>
              <a:avLst/>
              <a:gdLst/>
              <a:ahLst/>
              <a:cxnLst/>
              <a:rect l="l" t="t" r="r" b="b"/>
              <a:pathLst>
                <a:path w="4038" h="4038" extrusionOk="0">
                  <a:moveTo>
                    <a:pt x="0" y="0"/>
                  </a:moveTo>
                  <a:lnTo>
                    <a:pt x="0" y="4038"/>
                  </a:lnTo>
                  <a:lnTo>
                    <a:pt x="4038" y="4038"/>
                  </a:lnTo>
                  <a:lnTo>
                    <a:pt x="40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p:nvPr/>
          </p:nvSpPr>
          <p:spPr>
            <a:xfrm>
              <a:off x="3611219" y="3979142"/>
              <a:ext cx="74925" cy="78673"/>
            </a:xfrm>
            <a:custGeom>
              <a:avLst/>
              <a:gdLst/>
              <a:ahLst/>
              <a:cxnLst/>
              <a:rect l="l" t="t" r="r" b="b"/>
              <a:pathLst>
                <a:path w="4038" h="4240" extrusionOk="0">
                  <a:moveTo>
                    <a:pt x="0" y="0"/>
                  </a:moveTo>
                  <a:lnTo>
                    <a:pt x="0" y="4240"/>
                  </a:lnTo>
                  <a:lnTo>
                    <a:pt x="4038" y="4240"/>
                  </a:lnTo>
                  <a:lnTo>
                    <a:pt x="40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a:off x="3532545" y="4057797"/>
              <a:ext cx="78692" cy="74944"/>
            </a:xfrm>
            <a:custGeom>
              <a:avLst/>
              <a:gdLst/>
              <a:ahLst/>
              <a:cxnLst/>
              <a:rect l="l" t="t" r="r" b="b"/>
              <a:pathLst>
                <a:path w="4241" h="4039" extrusionOk="0">
                  <a:moveTo>
                    <a:pt x="1" y="1"/>
                  </a:moveTo>
                  <a:lnTo>
                    <a:pt x="1" y="4038"/>
                  </a:lnTo>
                  <a:lnTo>
                    <a:pt x="4240" y="4038"/>
                  </a:lnTo>
                  <a:lnTo>
                    <a:pt x="42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7"/>
            <p:cNvSpPr/>
            <p:nvPr/>
          </p:nvSpPr>
          <p:spPr>
            <a:xfrm>
              <a:off x="3611219" y="4132723"/>
              <a:ext cx="74925" cy="74925"/>
            </a:xfrm>
            <a:custGeom>
              <a:avLst/>
              <a:gdLst/>
              <a:ahLst/>
              <a:cxnLst/>
              <a:rect l="l" t="t" r="r" b="b"/>
              <a:pathLst>
                <a:path w="4038" h="4038" extrusionOk="0">
                  <a:moveTo>
                    <a:pt x="0" y="0"/>
                  </a:moveTo>
                  <a:lnTo>
                    <a:pt x="0" y="4038"/>
                  </a:lnTo>
                  <a:lnTo>
                    <a:pt x="4038" y="4038"/>
                  </a:lnTo>
                  <a:lnTo>
                    <a:pt x="40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7"/>
            <p:cNvSpPr/>
            <p:nvPr/>
          </p:nvSpPr>
          <p:spPr>
            <a:xfrm>
              <a:off x="1876871" y="3001468"/>
              <a:ext cx="1161246" cy="93666"/>
            </a:xfrm>
            <a:custGeom>
              <a:avLst/>
              <a:gdLst/>
              <a:ahLst/>
              <a:cxnLst/>
              <a:rect l="l" t="t" r="r" b="b"/>
              <a:pathLst>
                <a:path w="62584" h="5048" fill="none" extrusionOk="0">
                  <a:moveTo>
                    <a:pt x="62583" y="3230"/>
                  </a:moveTo>
                  <a:lnTo>
                    <a:pt x="62583" y="3230"/>
                  </a:lnTo>
                  <a:lnTo>
                    <a:pt x="61372" y="2826"/>
                  </a:lnTo>
                  <a:lnTo>
                    <a:pt x="57738" y="2019"/>
                  </a:lnTo>
                  <a:lnTo>
                    <a:pt x="52085" y="1009"/>
                  </a:lnTo>
                  <a:lnTo>
                    <a:pt x="48452" y="606"/>
                  </a:lnTo>
                  <a:lnTo>
                    <a:pt x="44616" y="202"/>
                  </a:lnTo>
                  <a:lnTo>
                    <a:pt x="40175" y="0"/>
                  </a:lnTo>
                  <a:lnTo>
                    <a:pt x="35330" y="0"/>
                  </a:lnTo>
                  <a:lnTo>
                    <a:pt x="30283" y="0"/>
                  </a:lnTo>
                  <a:lnTo>
                    <a:pt x="24630" y="404"/>
                  </a:lnTo>
                  <a:lnTo>
                    <a:pt x="18977" y="1009"/>
                  </a:lnTo>
                  <a:lnTo>
                    <a:pt x="12921" y="2019"/>
                  </a:lnTo>
                  <a:lnTo>
                    <a:pt x="6663" y="3230"/>
                  </a:lnTo>
                  <a:lnTo>
                    <a:pt x="1" y="5047"/>
                  </a:lnTo>
                </a:path>
              </a:pathLst>
            </a:custGeom>
            <a:noFill/>
            <a:ln w="20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7"/>
            <p:cNvSpPr/>
            <p:nvPr/>
          </p:nvSpPr>
          <p:spPr>
            <a:xfrm>
              <a:off x="4098180" y="3597053"/>
              <a:ext cx="899027" cy="138624"/>
            </a:xfrm>
            <a:custGeom>
              <a:avLst/>
              <a:gdLst/>
              <a:ahLst/>
              <a:cxnLst/>
              <a:rect l="l" t="t" r="r" b="b"/>
              <a:pathLst>
                <a:path w="48452" h="7471" fill="none" extrusionOk="0">
                  <a:moveTo>
                    <a:pt x="1" y="1"/>
                  </a:moveTo>
                  <a:lnTo>
                    <a:pt x="48451" y="7470"/>
                  </a:lnTo>
                </a:path>
              </a:pathLst>
            </a:custGeom>
            <a:noFill/>
            <a:ln w="20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7"/>
            <p:cNvSpPr/>
            <p:nvPr/>
          </p:nvSpPr>
          <p:spPr>
            <a:xfrm>
              <a:off x="558325" y="3525894"/>
              <a:ext cx="483228" cy="19"/>
            </a:xfrm>
            <a:custGeom>
              <a:avLst/>
              <a:gdLst/>
              <a:ahLst/>
              <a:cxnLst/>
              <a:rect l="l" t="t" r="r" b="b"/>
              <a:pathLst>
                <a:path w="26043" h="1" fill="none" extrusionOk="0">
                  <a:moveTo>
                    <a:pt x="1" y="0"/>
                  </a:moveTo>
                  <a:lnTo>
                    <a:pt x="26043" y="0"/>
                  </a:lnTo>
                </a:path>
              </a:pathLst>
            </a:custGeom>
            <a:noFill/>
            <a:ln w="20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7"/>
            <p:cNvSpPr/>
            <p:nvPr/>
          </p:nvSpPr>
          <p:spPr>
            <a:xfrm>
              <a:off x="2817097" y="2806675"/>
              <a:ext cx="74925" cy="161095"/>
            </a:xfrm>
            <a:custGeom>
              <a:avLst/>
              <a:gdLst/>
              <a:ahLst/>
              <a:cxnLst/>
              <a:rect l="l" t="t" r="r" b="b"/>
              <a:pathLst>
                <a:path w="4038" h="8682" extrusionOk="0">
                  <a:moveTo>
                    <a:pt x="1615" y="0"/>
                  </a:moveTo>
                  <a:lnTo>
                    <a:pt x="1212" y="404"/>
                  </a:lnTo>
                  <a:lnTo>
                    <a:pt x="808" y="1212"/>
                  </a:lnTo>
                  <a:lnTo>
                    <a:pt x="202" y="2423"/>
                  </a:lnTo>
                  <a:lnTo>
                    <a:pt x="0" y="3432"/>
                  </a:lnTo>
                  <a:lnTo>
                    <a:pt x="0" y="4442"/>
                  </a:lnTo>
                  <a:lnTo>
                    <a:pt x="202" y="5451"/>
                  </a:lnTo>
                  <a:lnTo>
                    <a:pt x="606" y="6259"/>
                  </a:lnTo>
                  <a:lnTo>
                    <a:pt x="1413" y="7066"/>
                  </a:lnTo>
                  <a:lnTo>
                    <a:pt x="2019" y="7672"/>
                  </a:lnTo>
                  <a:lnTo>
                    <a:pt x="3432" y="8479"/>
                  </a:lnTo>
                  <a:lnTo>
                    <a:pt x="4038" y="8681"/>
                  </a:lnTo>
                  <a:lnTo>
                    <a:pt x="1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7"/>
            <p:cNvSpPr/>
            <p:nvPr/>
          </p:nvSpPr>
          <p:spPr>
            <a:xfrm>
              <a:off x="1936804" y="3289890"/>
              <a:ext cx="378355" cy="277212"/>
            </a:xfrm>
            <a:custGeom>
              <a:avLst/>
              <a:gdLst/>
              <a:ahLst/>
              <a:cxnLst/>
              <a:rect l="l" t="t" r="r" b="b"/>
              <a:pathLst>
                <a:path w="20391" h="14940" fill="none" extrusionOk="0">
                  <a:moveTo>
                    <a:pt x="1" y="1"/>
                  </a:moveTo>
                  <a:lnTo>
                    <a:pt x="20391" y="14940"/>
                  </a:lnTo>
                </a:path>
              </a:pathLst>
            </a:custGeom>
            <a:noFill/>
            <a:ln w="20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7"/>
            <p:cNvSpPr/>
            <p:nvPr/>
          </p:nvSpPr>
          <p:spPr>
            <a:xfrm>
              <a:off x="1921830" y="3387286"/>
              <a:ext cx="247245" cy="179817"/>
            </a:xfrm>
            <a:custGeom>
              <a:avLst/>
              <a:gdLst/>
              <a:ahLst/>
              <a:cxnLst/>
              <a:rect l="l" t="t" r="r" b="b"/>
              <a:pathLst>
                <a:path w="13325" h="9691" fill="none" extrusionOk="0">
                  <a:moveTo>
                    <a:pt x="0" y="1"/>
                  </a:moveTo>
                  <a:lnTo>
                    <a:pt x="13324" y="9691"/>
                  </a:lnTo>
                </a:path>
              </a:pathLst>
            </a:custGeom>
            <a:noFill/>
            <a:ln w="20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7"/>
            <p:cNvSpPr/>
            <p:nvPr/>
          </p:nvSpPr>
          <p:spPr>
            <a:xfrm>
              <a:off x="2832071" y="3289890"/>
              <a:ext cx="378355" cy="277212"/>
            </a:xfrm>
            <a:custGeom>
              <a:avLst/>
              <a:gdLst/>
              <a:ahLst/>
              <a:cxnLst/>
              <a:rect l="l" t="t" r="r" b="b"/>
              <a:pathLst>
                <a:path w="20391" h="14940" fill="none" extrusionOk="0">
                  <a:moveTo>
                    <a:pt x="1" y="1"/>
                  </a:moveTo>
                  <a:lnTo>
                    <a:pt x="20390" y="14940"/>
                  </a:lnTo>
                </a:path>
              </a:pathLst>
            </a:custGeom>
            <a:noFill/>
            <a:ln w="20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7"/>
            <p:cNvSpPr/>
            <p:nvPr/>
          </p:nvSpPr>
          <p:spPr>
            <a:xfrm>
              <a:off x="2817097" y="3387286"/>
              <a:ext cx="247245" cy="179817"/>
            </a:xfrm>
            <a:custGeom>
              <a:avLst/>
              <a:gdLst/>
              <a:ahLst/>
              <a:cxnLst/>
              <a:rect l="l" t="t" r="r" b="b"/>
              <a:pathLst>
                <a:path w="13325" h="9691" fill="none" extrusionOk="0">
                  <a:moveTo>
                    <a:pt x="0" y="1"/>
                  </a:moveTo>
                  <a:lnTo>
                    <a:pt x="13324" y="9691"/>
                  </a:lnTo>
                </a:path>
              </a:pathLst>
            </a:custGeom>
            <a:noFill/>
            <a:ln w="20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17"/>
          <p:cNvGrpSpPr/>
          <p:nvPr/>
        </p:nvGrpSpPr>
        <p:grpSpPr>
          <a:xfrm>
            <a:off x="628675" y="2300619"/>
            <a:ext cx="1493700" cy="1727843"/>
            <a:chOff x="457200" y="3075725"/>
            <a:chExt cx="1493700" cy="1656450"/>
          </a:xfrm>
        </p:grpSpPr>
        <p:grpSp>
          <p:nvGrpSpPr>
            <p:cNvPr id="281" name="Google Shape;281;p17"/>
            <p:cNvGrpSpPr/>
            <p:nvPr/>
          </p:nvGrpSpPr>
          <p:grpSpPr>
            <a:xfrm>
              <a:off x="457200" y="3750886"/>
              <a:ext cx="1493700" cy="981289"/>
              <a:chOff x="457200" y="3750886"/>
              <a:chExt cx="1493700" cy="981289"/>
            </a:xfrm>
          </p:grpSpPr>
          <p:sp>
            <p:nvSpPr>
              <p:cNvPr id="282" name="Google Shape;282;p17"/>
              <p:cNvSpPr txBox="1"/>
              <p:nvPr/>
            </p:nvSpPr>
            <p:spPr>
              <a:xfrm>
                <a:off x="457200" y="4086275"/>
                <a:ext cx="1493700" cy="6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Roboto"/>
                  <a:ea typeface="Roboto"/>
                  <a:cs typeface="Roboto"/>
                  <a:sym typeface="Roboto"/>
                </a:endParaRPr>
              </a:p>
            </p:txBody>
          </p:sp>
          <p:sp>
            <p:nvSpPr>
              <p:cNvPr id="283" name="Google Shape;283;p17"/>
              <p:cNvSpPr txBox="1"/>
              <p:nvPr/>
            </p:nvSpPr>
            <p:spPr>
              <a:xfrm>
                <a:off x="457200" y="3750886"/>
                <a:ext cx="1493700" cy="54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Fira Sans Extra Condensed"/>
                    <a:ea typeface="Fira Sans Extra Condensed"/>
                    <a:cs typeface="Fira Sans Extra Condensed"/>
                    <a:sym typeface="Fira Sans Extra Condensed"/>
                  </a:rPr>
                  <a:t>MACHINE LEARNING</a:t>
                </a:r>
                <a:endParaRPr sz="2000" b="1">
                  <a:solidFill>
                    <a:schemeClr val="dk1"/>
                  </a:solidFill>
                  <a:latin typeface="Fira Sans Extra Condensed"/>
                  <a:ea typeface="Fira Sans Extra Condensed"/>
                  <a:cs typeface="Fira Sans Extra Condensed"/>
                  <a:sym typeface="Fira Sans Extra Condensed"/>
                </a:endParaRPr>
              </a:p>
            </p:txBody>
          </p:sp>
        </p:grpSp>
        <p:sp>
          <p:nvSpPr>
            <p:cNvPr id="284" name="Google Shape;284;p17"/>
            <p:cNvSpPr/>
            <p:nvPr/>
          </p:nvSpPr>
          <p:spPr>
            <a:xfrm>
              <a:off x="901649" y="3075725"/>
              <a:ext cx="604800" cy="60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1</a:t>
              </a:r>
              <a:endParaRPr sz="2000" b="1">
                <a:solidFill>
                  <a:schemeClr val="lt1"/>
                </a:solidFill>
                <a:latin typeface="Fira Sans Extra Condensed"/>
                <a:ea typeface="Fira Sans Extra Condensed"/>
                <a:cs typeface="Fira Sans Extra Condensed"/>
                <a:sym typeface="Fira Sans Extra Condensed"/>
              </a:endParaRPr>
            </a:p>
          </p:txBody>
        </p:sp>
      </p:grpSp>
      <p:grpSp>
        <p:nvGrpSpPr>
          <p:cNvPr id="285" name="Google Shape;285;p17"/>
          <p:cNvGrpSpPr/>
          <p:nvPr/>
        </p:nvGrpSpPr>
        <p:grpSpPr>
          <a:xfrm>
            <a:off x="3651200" y="3350050"/>
            <a:ext cx="1493700" cy="1656450"/>
            <a:chOff x="2702500" y="3075725"/>
            <a:chExt cx="1493700" cy="1656450"/>
          </a:xfrm>
        </p:grpSpPr>
        <p:grpSp>
          <p:nvGrpSpPr>
            <p:cNvPr id="286" name="Google Shape;286;p17"/>
            <p:cNvGrpSpPr/>
            <p:nvPr/>
          </p:nvGrpSpPr>
          <p:grpSpPr>
            <a:xfrm>
              <a:off x="2702500" y="3750875"/>
              <a:ext cx="1493700" cy="981300"/>
              <a:chOff x="2702500" y="3750875"/>
              <a:chExt cx="1493700" cy="981300"/>
            </a:xfrm>
          </p:grpSpPr>
          <p:sp>
            <p:nvSpPr>
              <p:cNvPr id="287" name="Google Shape;287;p17"/>
              <p:cNvSpPr txBox="1"/>
              <p:nvPr/>
            </p:nvSpPr>
            <p:spPr>
              <a:xfrm>
                <a:off x="2702500" y="4086275"/>
                <a:ext cx="1493700" cy="6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Roboto"/>
                  <a:ea typeface="Roboto"/>
                  <a:cs typeface="Roboto"/>
                  <a:sym typeface="Roboto"/>
                </a:endParaRPr>
              </a:p>
            </p:txBody>
          </p:sp>
          <p:sp>
            <p:nvSpPr>
              <p:cNvPr id="288" name="Google Shape;288;p17"/>
              <p:cNvSpPr txBox="1"/>
              <p:nvPr/>
            </p:nvSpPr>
            <p:spPr>
              <a:xfrm>
                <a:off x="2702500" y="3750875"/>
                <a:ext cx="1493700" cy="33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Fira Sans Extra Condensed"/>
                    <a:ea typeface="Fira Sans Extra Condensed"/>
                    <a:cs typeface="Fira Sans Extra Condensed"/>
                    <a:sym typeface="Fira Sans Extra Condensed"/>
                  </a:rPr>
                  <a:t>        EDA</a:t>
                </a:r>
                <a:endParaRPr sz="2000" b="1">
                  <a:solidFill>
                    <a:schemeClr val="dk1"/>
                  </a:solidFill>
                  <a:latin typeface="Fira Sans Extra Condensed"/>
                  <a:ea typeface="Fira Sans Extra Condensed"/>
                  <a:cs typeface="Fira Sans Extra Condensed"/>
                  <a:sym typeface="Fira Sans Extra Condensed"/>
                </a:endParaRPr>
              </a:p>
            </p:txBody>
          </p:sp>
        </p:grpSp>
        <p:sp>
          <p:nvSpPr>
            <p:cNvPr id="289" name="Google Shape;289;p17"/>
            <p:cNvSpPr/>
            <p:nvPr/>
          </p:nvSpPr>
          <p:spPr>
            <a:xfrm>
              <a:off x="3146949" y="3075725"/>
              <a:ext cx="604800" cy="604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2</a:t>
              </a:r>
              <a:endParaRPr sz="2000" b="1">
                <a:solidFill>
                  <a:schemeClr val="lt1"/>
                </a:solidFill>
                <a:latin typeface="Fira Sans Extra Condensed"/>
                <a:ea typeface="Fira Sans Extra Condensed"/>
                <a:cs typeface="Fira Sans Extra Condensed"/>
                <a:sym typeface="Fira Sans Extra Condensed"/>
              </a:endParaRPr>
            </a:p>
          </p:txBody>
        </p:sp>
      </p:grpSp>
      <p:grpSp>
        <p:nvGrpSpPr>
          <p:cNvPr id="290" name="Google Shape;290;p17"/>
          <p:cNvGrpSpPr/>
          <p:nvPr/>
        </p:nvGrpSpPr>
        <p:grpSpPr>
          <a:xfrm>
            <a:off x="6777450" y="2460750"/>
            <a:ext cx="1493700" cy="1656450"/>
            <a:chOff x="4947800" y="3075725"/>
            <a:chExt cx="1493700" cy="1656450"/>
          </a:xfrm>
        </p:grpSpPr>
        <p:grpSp>
          <p:nvGrpSpPr>
            <p:cNvPr id="291" name="Google Shape;291;p17"/>
            <p:cNvGrpSpPr/>
            <p:nvPr/>
          </p:nvGrpSpPr>
          <p:grpSpPr>
            <a:xfrm>
              <a:off x="4947800" y="3750875"/>
              <a:ext cx="1493700" cy="981300"/>
              <a:chOff x="4947800" y="3750875"/>
              <a:chExt cx="1493700" cy="981300"/>
            </a:xfrm>
          </p:grpSpPr>
          <p:sp>
            <p:nvSpPr>
              <p:cNvPr id="292" name="Google Shape;292;p17"/>
              <p:cNvSpPr txBox="1"/>
              <p:nvPr/>
            </p:nvSpPr>
            <p:spPr>
              <a:xfrm>
                <a:off x="4947800" y="4086275"/>
                <a:ext cx="1493700" cy="6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Roboto"/>
                  <a:ea typeface="Roboto"/>
                  <a:cs typeface="Roboto"/>
                  <a:sym typeface="Roboto"/>
                </a:endParaRPr>
              </a:p>
            </p:txBody>
          </p:sp>
          <p:sp>
            <p:nvSpPr>
              <p:cNvPr id="293" name="Google Shape;293;p17"/>
              <p:cNvSpPr txBox="1"/>
              <p:nvPr/>
            </p:nvSpPr>
            <p:spPr>
              <a:xfrm>
                <a:off x="4947800" y="3750875"/>
                <a:ext cx="1493700" cy="57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Fira Sans Extra Condensed"/>
                    <a:ea typeface="Fira Sans Extra Condensed"/>
                    <a:cs typeface="Fira Sans Extra Condensed"/>
                    <a:sym typeface="Fira Sans Extra Condensed"/>
                  </a:rPr>
                  <a:t>LINEAR REGRESSION</a:t>
                </a:r>
                <a:endParaRPr sz="2000" b="1">
                  <a:solidFill>
                    <a:schemeClr val="dk1"/>
                  </a:solidFill>
                  <a:latin typeface="Fira Sans Extra Condensed"/>
                  <a:ea typeface="Fira Sans Extra Condensed"/>
                  <a:cs typeface="Fira Sans Extra Condensed"/>
                  <a:sym typeface="Fira Sans Extra Condensed"/>
                </a:endParaRPr>
              </a:p>
            </p:txBody>
          </p:sp>
        </p:grpSp>
        <p:sp>
          <p:nvSpPr>
            <p:cNvPr id="294" name="Google Shape;294;p17"/>
            <p:cNvSpPr/>
            <p:nvPr/>
          </p:nvSpPr>
          <p:spPr>
            <a:xfrm>
              <a:off x="5392249" y="3075725"/>
              <a:ext cx="604800" cy="604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3</a:t>
              </a:r>
              <a:endParaRPr sz="2000" b="1">
                <a:solidFill>
                  <a:schemeClr val="lt1"/>
                </a:solidFill>
                <a:latin typeface="Fira Sans Extra Condensed"/>
                <a:ea typeface="Fira Sans Extra Condensed"/>
                <a:cs typeface="Fira Sans Extra Condensed"/>
                <a:sym typeface="Fira Sans Extra Condensed"/>
              </a:endParaRPr>
            </a:p>
          </p:txBody>
        </p:sp>
      </p:grpSp>
      <p:cxnSp>
        <p:nvCxnSpPr>
          <p:cNvPr id="295" name="Google Shape;295;p17"/>
          <p:cNvCxnSpPr>
            <a:stCxn id="284" idx="7"/>
          </p:cNvCxnSpPr>
          <p:nvPr/>
        </p:nvCxnSpPr>
        <p:spPr>
          <a:xfrm rot="-5400000">
            <a:off x="1939453" y="1472607"/>
            <a:ext cx="570300" cy="1270500"/>
          </a:xfrm>
          <a:prstGeom prst="bentConnector2">
            <a:avLst/>
          </a:prstGeom>
          <a:noFill/>
          <a:ln w="19050" cap="flat" cmpd="sng">
            <a:solidFill>
              <a:schemeClr val="dk2"/>
            </a:solidFill>
            <a:prstDash val="solid"/>
            <a:round/>
            <a:headEnd type="none" w="med" len="med"/>
            <a:tailEnd type="oval" w="med" len="med"/>
          </a:ln>
        </p:spPr>
      </p:cxnSp>
      <p:cxnSp>
        <p:nvCxnSpPr>
          <p:cNvPr id="296" name="Google Shape;296;p17"/>
          <p:cNvCxnSpPr>
            <a:stCxn id="294" idx="0"/>
          </p:cNvCxnSpPr>
          <p:nvPr/>
        </p:nvCxnSpPr>
        <p:spPr>
          <a:xfrm rot="5400000" flipH="1">
            <a:off x="6392249" y="1328700"/>
            <a:ext cx="1055100" cy="1209000"/>
          </a:xfrm>
          <a:prstGeom prst="bentConnector2">
            <a:avLst/>
          </a:prstGeom>
          <a:noFill/>
          <a:ln w="19050" cap="flat" cmpd="sng">
            <a:solidFill>
              <a:schemeClr val="dk2"/>
            </a:solidFill>
            <a:prstDash val="solid"/>
            <a:round/>
            <a:headEnd type="none" w="med" len="med"/>
            <a:tailEnd type="oval" w="med" len="med"/>
          </a:ln>
        </p:spPr>
      </p:cxnSp>
      <p:sp>
        <p:nvSpPr>
          <p:cNvPr id="297" name="Google Shape;297;p17"/>
          <p:cNvSpPr txBox="1"/>
          <p:nvPr/>
        </p:nvSpPr>
        <p:spPr>
          <a:xfrm>
            <a:off x="2706800" y="1063775"/>
            <a:ext cx="6112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rgbClr val="FBC02D"/>
                </a:solidFill>
                <a:highlight>
                  <a:schemeClr val="accent6"/>
                </a:highlight>
                <a:latin typeface="Roboto"/>
                <a:ea typeface="Roboto"/>
                <a:cs typeface="Roboto"/>
                <a:sym typeface="Roboto"/>
              </a:rPr>
              <a:t>METHODS USED</a:t>
            </a:r>
            <a:endParaRPr sz="3200" b="1">
              <a:solidFill>
                <a:srgbClr val="FBC02D"/>
              </a:solidFill>
              <a:highlight>
                <a:schemeClr val="accent6"/>
              </a:highlight>
              <a:latin typeface="Roboto"/>
              <a:ea typeface="Roboto"/>
              <a:cs typeface="Roboto"/>
              <a:sym typeface="Roboto"/>
            </a:endParaRPr>
          </a:p>
        </p:txBody>
      </p:sp>
      <p:cxnSp>
        <p:nvCxnSpPr>
          <p:cNvPr id="298" name="Google Shape;298;p17"/>
          <p:cNvCxnSpPr>
            <a:endCxn id="289" idx="0"/>
          </p:cNvCxnSpPr>
          <p:nvPr/>
        </p:nvCxnSpPr>
        <p:spPr>
          <a:xfrm>
            <a:off x="4357249" y="1913350"/>
            <a:ext cx="40800" cy="1436700"/>
          </a:xfrm>
          <a:prstGeom prst="straightConnector1">
            <a:avLst/>
          </a:prstGeom>
          <a:noFill/>
          <a:ln w="19050" cap="flat" cmpd="sng">
            <a:solidFill>
              <a:schemeClr val="dk2"/>
            </a:solidFill>
            <a:prstDash val="solid"/>
            <a:round/>
            <a:headEnd type="none" w="med" len="med"/>
            <a:tailEnd type="oval" w="med" len="med"/>
          </a:ln>
        </p:spPr>
      </p:cxnSp>
      <p:pic>
        <p:nvPicPr>
          <p:cNvPr id="299" name="Google Shape;299;p17"/>
          <p:cNvPicPr preferRelativeResize="0"/>
          <p:nvPr/>
        </p:nvPicPr>
        <p:blipFill>
          <a:blip r:embed="rId3">
            <a:alphaModFix/>
          </a:blip>
          <a:stretch>
            <a:fillRect/>
          </a:stretch>
        </p:blipFill>
        <p:spPr>
          <a:xfrm>
            <a:off x="0" y="0"/>
            <a:ext cx="2280625" cy="1284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173725" y="198875"/>
            <a:ext cx="8654400" cy="684000"/>
          </a:xfrm>
          <a:prstGeom prst="rect">
            <a:avLst/>
          </a:prstGeom>
          <a:solidFill>
            <a:schemeClr val="accent1"/>
          </a:solidFill>
        </p:spPr>
        <p:txBody>
          <a:bodyPr spcFirstLastPara="1" wrap="square" lIns="91425" tIns="91425" rIns="91425" bIns="91425" anchor="b" anchorCtr="0">
            <a:noAutofit/>
          </a:bodyPr>
          <a:lstStyle/>
          <a:p>
            <a:pPr marL="0" lvl="0" indent="0" algn="ctr" rtl="0">
              <a:spcBef>
                <a:spcPts val="0"/>
              </a:spcBef>
              <a:spcAft>
                <a:spcPts val="0"/>
              </a:spcAft>
              <a:buNone/>
            </a:pPr>
            <a:r>
              <a:rPr lang="en" sz="2660">
                <a:highlight>
                  <a:schemeClr val="lt2"/>
                </a:highlight>
                <a:latin typeface="Arial"/>
                <a:ea typeface="Arial"/>
                <a:cs typeface="Arial"/>
                <a:sym typeface="Arial"/>
              </a:rPr>
              <a:t> </a:t>
            </a:r>
            <a:endParaRPr sz="3920">
              <a:latin typeface="Arial"/>
              <a:ea typeface="Arial"/>
              <a:cs typeface="Arial"/>
              <a:sym typeface="Arial"/>
            </a:endParaRPr>
          </a:p>
          <a:p>
            <a:pPr marL="0" lvl="0" indent="0" algn="ctr" rtl="0">
              <a:spcBef>
                <a:spcPts val="0"/>
              </a:spcBef>
              <a:spcAft>
                <a:spcPts val="0"/>
              </a:spcAft>
              <a:buNone/>
            </a:pPr>
            <a:r>
              <a:rPr lang="en" sz="3000"/>
              <a:t>Importance of Predictive Modeling in Taxi Fare Prediction</a:t>
            </a:r>
            <a:endParaRPr sz="2800"/>
          </a:p>
        </p:txBody>
      </p:sp>
      <p:sp>
        <p:nvSpPr>
          <p:cNvPr id="64" name="Google Shape;64;p15"/>
          <p:cNvSpPr txBox="1">
            <a:spLocks noGrp="1"/>
          </p:cNvSpPr>
          <p:nvPr>
            <p:ph type="subTitle" idx="1"/>
          </p:nvPr>
        </p:nvSpPr>
        <p:spPr>
          <a:xfrm>
            <a:off x="571500" y="1789500"/>
            <a:ext cx="8572500" cy="1564500"/>
          </a:xfrm>
          <a:prstGeom prst="rect">
            <a:avLst/>
          </a:prstGeom>
        </p:spPr>
        <p:txBody>
          <a:bodyPr spcFirstLastPara="1" wrap="square" lIns="91425" tIns="91425" rIns="91425" bIns="91425" anchor="ctr" anchorCtr="0">
            <a:noAutofit/>
          </a:bodyPr>
          <a:lstStyle/>
          <a:p>
            <a:pPr marL="0" lvl="0" indent="0" algn="just" rtl="0">
              <a:lnSpc>
                <a:spcPct val="80000"/>
              </a:lnSpc>
              <a:spcBef>
                <a:spcPts val="0"/>
              </a:spcBef>
              <a:spcAft>
                <a:spcPts val="0"/>
              </a:spcAft>
              <a:buClr>
                <a:schemeClr val="dk1"/>
              </a:buClr>
              <a:buSzPts val="523"/>
              <a:buFont typeface="Arial"/>
              <a:buNone/>
            </a:pPr>
            <a:r>
              <a:rPr lang="en" sz="1470" b="1" u="sng"/>
              <a:t>Accuracy</a:t>
            </a:r>
            <a:r>
              <a:rPr lang="en" sz="1270"/>
              <a:t>:Accurate fare estimates satisfy passengers and aid companies in transparent pricing.</a:t>
            </a:r>
            <a:endParaRPr sz="1270"/>
          </a:p>
          <a:p>
            <a:pPr marL="0" lvl="0" indent="0" algn="just" rtl="0">
              <a:lnSpc>
                <a:spcPct val="80000"/>
              </a:lnSpc>
              <a:spcBef>
                <a:spcPts val="0"/>
              </a:spcBef>
              <a:spcAft>
                <a:spcPts val="0"/>
              </a:spcAft>
              <a:buClr>
                <a:schemeClr val="dk1"/>
              </a:buClr>
              <a:buSzPts val="523"/>
              <a:buFont typeface="Arial"/>
              <a:buNone/>
            </a:pPr>
            <a:endParaRPr sz="1270"/>
          </a:p>
          <a:p>
            <a:pPr marL="0" lvl="0" indent="0" algn="just" rtl="0">
              <a:lnSpc>
                <a:spcPct val="80000"/>
              </a:lnSpc>
              <a:spcBef>
                <a:spcPts val="0"/>
              </a:spcBef>
              <a:spcAft>
                <a:spcPts val="0"/>
              </a:spcAft>
              <a:buClr>
                <a:schemeClr val="dk1"/>
              </a:buClr>
              <a:buSzPts val="523"/>
              <a:buFont typeface="Arial"/>
              <a:buNone/>
            </a:pPr>
            <a:r>
              <a:rPr lang="en" sz="1470" b="1" u="sng"/>
              <a:t>Efficiency</a:t>
            </a:r>
            <a:r>
              <a:rPr lang="en" sz="1270"/>
              <a:t>:Predicting demand optimizes resource allocation, reducing wait times.</a:t>
            </a:r>
            <a:endParaRPr sz="1270"/>
          </a:p>
          <a:p>
            <a:pPr marL="0" lvl="0" indent="0" algn="just" rtl="0">
              <a:lnSpc>
                <a:spcPct val="80000"/>
              </a:lnSpc>
              <a:spcBef>
                <a:spcPts val="0"/>
              </a:spcBef>
              <a:spcAft>
                <a:spcPts val="0"/>
              </a:spcAft>
              <a:buClr>
                <a:schemeClr val="dk1"/>
              </a:buClr>
              <a:buSzPts val="523"/>
              <a:buFont typeface="Arial"/>
              <a:buNone/>
            </a:pPr>
            <a:endParaRPr sz="1270"/>
          </a:p>
          <a:p>
            <a:pPr marL="0" lvl="0" indent="0" algn="just" rtl="0">
              <a:lnSpc>
                <a:spcPct val="80000"/>
              </a:lnSpc>
              <a:spcBef>
                <a:spcPts val="0"/>
              </a:spcBef>
              <a:spcAft>
                <a:spcPts val="0"/>
              </a:spcAft>
              <a:buClr>
                <a:schemeClr val="dk1"/>
              </a:buClr>
              <a:buSzPts val="523"/>
              <a:buFont typeface="Arial"/>
              <a:buNone/>
            </a:pPr>
            <a:r>
              <a:rPr lang="en" sz="1470" b="1" u="sng"/>
              <a:t>Dynamic Pricing</a:t>
            </a:r>
            <a:r>
              <a:rPr lang="en" sz="1270"/>
              <a:t>: Real-time adjustments based on traffic and events balance supply and demand.</a:t>
            </a:r>
            <a:endParaRPr sz="1270"/>
          </a:p>
          <a:p>
            <a:pPr marL="0" lvl="0" indent="0" algn="just" rtl="0">
              <a:lnSpc>
                <a:spcPct val="80000"/>
              </a:lnSpc>
              <a:spcBef>
                <a:spcPts val="0"/>
              </a:spcBef>
              <a:spcAft>
                <a:spcPts val="0"/>
              </a:spcAft>
              <a:buSzPts val="523"/>
              <a:buNone/>
            </a:pPr>
            <a:endParaRPr sz="1270"/>
          </a:p>
          <a:p>
            <a:pPr marL="0" lvl="0" indent="0" algn="just" rtl="0">
              <a:lnSpc>
                <a:spcPct val="80000"/>
              </a:lnSpc>
              <a:spcBef>
                <a:spcPts val="0"/>
              </a:spcBef>
              <a:spcAft>
                <a:spcPts val="0"/>
              </a:spcAft>
              <a:buClr>
                <a:schemeClr val="dk1"/>
              </a:buClr>
              <a:buSzPts val="523"/>
              <a:buFont typeface="Arial"/>
              <a:buNone/>
            </a:pPr>
            <a:r>
              <a:rPr lang="en" sz="1470" b="1" u="sng"/>
              <a:t>Customer Satisfaction:</a:t>
            </a:r>
            <a:r>
              <a:rPr lang="en" sz="1270"/>
              <a:t> Informed decisions lead to positive user experiences and loyalty.</a:t>
            </a:r>
            <a:endParaRPr sz="1270"/>
          </a:p>
          <a:p>
            <a:pPr marL="0" lvl="0" indent="0" algn="just" rtl="0">
              <a:lnSpc>
                <a:spcPct val="80000"/>
              </a:lnSpc>
              <a:spcBef>
                <a:spcPts val="0"/>
              </a:spcBef>
              <a:spcAft>
                <a:spcPts val="0"/>
              </a:spcAft>
              <a:buClr>
                <a:schemeClr val="dk1"/>
              </a:buClr>
              <a:buSzPts val="523"/>
              <a:buFont typeface="Arial"/>
              <a:buNone/>
            </a:pPr>
            <a:r>
              <a:rPr lang="en" sz="1270"/>
              <a:t>Revenue Strategy:Strategic fare adjustments maximize profits while remaining competitive.</a:t>
            </a:r>
            <a:endParaRPr sz="1270"/>
          </a:p>
          <a:p>
            <a:pPr marL="0" lvl="0" indent="0" algn="just" rtl="0">
              <a:lnSpc>
                <a:spcPct val="80000"/>
              </a:lnSpc>
              <a:spcBef>
                <a:spcPts val="0"/>
              </a:spcBef>
              <a:spcAft>
                <a:spcPts val="0"/>
              </a:spcAft>
              <a:buClr>
                <a:schemeClr val="dk1"/>
              </a:buClr>
              <a:buSzPts val="523"/>
              <a:buFont typeface="Arial"/>
              <a:buNone/>
            </a:pPr>
            <a:endParaRPr sz="1270"/>
          </a:p>
          <a:p>
            <a:pPr marL="0" lvl="0" indent="0" algn="just" rtl="0">
              <a:lnSpc>
                <a:spcPct val="80000"/>
              </a:lnSpc>
              <a:spcBef>
                <a:spcPts val="0"/>
              </a:spcBef>
              <a:spcAft>
                <a:spcPts val="0"/>
              </a:spcAft>
              <a:buClr>
                <a:schemeClr val="dk1"/>
              </a:buClr>
              <a:buSzPts val="523"/>
              <a:buFont typeface="Arial"/>
              <a:buNone/>
            </a:pPr>
            <a:r>
              <a:rPr lang="en" sz="1470" b="1" u="sng"/>
              <a:t>Revenue sights</a:t>
            </a:r>
            <a:r>
              <a:rPr lang="en" sz="1270"/>
              <a:t>:Travel patterns and routes drive data-driven decisions for growth.</a:t>
            </a:r>
            <a:endParaRPr sz="1270"/>
          </a:p>
          <a:p>
            <a:pPr marL="0" lvl="0" indent="0" algn="just" rtl="0">
              <a:lnSpc>
                <a:spcPct val="80000"/>
              </a:lnSpc>
              <a:spcBef>
                <a:spcPts val="0"/>
              </a:spcBef>
              <a:spcAft>
                <a:spcPts val="0"/>
              </a:spcAft>
              <a:buClr>
                <a:schemeClr val="dk1"/>
              </a:buClr>
              <a:buSzPts val="523"/>
              <a:buFont typeface="Arial"/>
              <a:buNone/>
            </a:pPr>
            <a:endParaRPr sz="1270"/>
          </a:p>
          <a:p>
            <a:pPr marL="0" lvl="0" indent="0" algn="just" rtl="0">
              <a:lnSpc>
                <a:spcPct val="80000"/>
              </a:lnSpc>
              <a:spcBef>
                <a:spcPts val="0"/>
              </a:spcBef>
              <a:spcAft>
                <a:spcPts val="0"/>
              </a:spcAft>
              <a:buClr>
                <a:schemeClr val="dk1"/>
              </a:buClr>
              <a:buSzPts val="523"/>
              <a:buFont typeface="Arial"/>
              <a:buNone/>
            </a:pPr>
            <a:r>
              <a:rPr lang="en" sz="1470" b="1" u="sng"/>
              <a:t>Risk Management:</a:t>
            </a:r>
            <a:r>
              <a:rPr lang="en" sz="1270"/>
              <a:t>Predictive models mitigate financial uncertainties for both passengers and companies.</a:t>
            </a:r>
            <a:endParaRPr sz="1270"/>
          </a:p>
          <a:p>
            <a:pPr marL="0" lvl="0" indent="0" algn="just" rtl="0">
              <a:lnSpc>
                <a:spcPct val="80000"/>
              </a:lnSpc>
              <a:spcBef>
                <a:spcPts val="0"/>
              </a:spcBef>
              <a:spcAft>
                <a:spcPts val="0"/>
              </a:spcAft>
              <a:buClr>
                <a:schemeClr val="dk1"/>
              </a:buClr>
              <a:buSzPts val="523"/>
              <a:buFont typeface="Arial"/>
              <a:buNone/>
            </a:pPr>
            <a:endParaRPr sz="1270"/>
          </a:p>
          <a:p>
            <a:pPr marL="0" lvl="0" indent="0" algn="just" rtl="0">
              <a:lnSpc>
                <a:spcPct val="80000"/>
              </a:lnSpc>
              <a:spcBef>
                <a:spcPts val="0"/>
              </a:spcBef>
              <a:spcAft>
                <a:spcPts val="0"/>
              </a:spcAft>
              <a:buClr>
                <a:schemeClr val="dk1"/>
              </a:buClr>
              <a:buSzPts val="523"/>
              <a:buFont typeface="Arial"/>
              <a:buNone/>
            </a:pPr>
            <a:r>
              <a:rPr lang="en" sz="1470" b="1" u="sng"/>
              <a:t>Competitive Edge:</a:t>
            </a:r>
            <a:r>
              <a:rPr lang="en" sz="1270"/>
              <a:t> Reliable fare predictions attract customers and establish trust.</a:t>
            </a:r>
            <a:endParaRPr sz="1270"/>
          </a:p>
          <a:p>
            <a:pPr marL="0" lvl="0" indent="0" algn="just" rtl="0">
              <a:lnSpc>
                <a:spcPct val="80000"/>
              </a:lnSpc>
              <a:spcBef>
                <a:spcPts val="0"/>
              </a:spcBef>
              <a:spcAft>
                <a:spcPts val="0"/>
              </a:spcAft>
              <a:buClr>
                <a:schemeClr val="dk1"/>
              </a:buClr>
              <a:buSzPts val="523"/>
              <a:buFont typeface="Arial"/>
              <a:buNone/>
            </a:pPr>
            <a:endParaRPr sz="1270"/>
          </a:p>
          <a:p>
            <a:pPr marL="0" lvl="0" indent="0" algn="just" rtl="0">
              <a:lnSpc>
                <a:spcPct val="80000"/>
              </a:lnSpc>
              <a:spcBef>
                <a:spcPts val="0"/>
              </a:spcBef>
              <a:spcAft>
                <a:spcPts val="0"/>
              </a:spcAft>
              <a:buSzPts val="523"/>
              <a:buNone/>
            </a:pPr>
            <a:r>
              <a:rPr lang="en" sz="1270"/>
              <a:t>In essence, predictive modeling transforms the taxi industry, </a:t>
            </a:r>
            <a:endParaRPr sz="1270"/>
          </a:p>
          <a:p>
            <a:pPr marL="0" lvl="0" indent="0" algn="just" rtl="0">
              <a:lnSpc>
                <a:spcPct val="80000"/>
              </a:lnSpc>
              <a:spcBef>
                <a:spcPts val="0"/>
              </a:spcBef>
              <a:spcAft>
                <a:spcPts val="0"/>
              </a:spcAft>
              <a:buSzPts val="523"/>
              <a:buNone/>
            </a:pPr>
            <a:r>
              <a:rPr lang="en" sz="1270"/>
              <a:t>aligning it with evolving demands, enhancing transparency, </a:t>
            </a:r>
            <a:endParaRPr sz="1270"/>
          </a:p>
          <a:p>
            <a:pPr marL="0" lvl="0" indent="0" algn="just" rtl="0">
              <a:lnSpc>
                <a:spcPct val="80000"/>
              </a:lnSpc>
              <a:spcBef>
                <a:spcPts val="0"/>
              </a:spcBef>
              <a:spcAft>
                <a:spcPts val="0"/>
              </a:spcAft>
              <a:buClr>
                <a:schemeClr val="dk1"/>
              </a:buClr>
              <a:buSzPts val="523"/>
              <a:buFont typeface="Arial"/>
              <a:buNone/>
            </a:pPr>
            <a:r>
              <a:rPr lang="en" sz="1270"/>
              <a:t>and elevating the transportation experience.</a:t>
            </a:r>
            <a:endParaRPr sz="1270"/>
          </a:p>
          <a:p>
            <a:pPr marL="0" lvl="0" indent="0" algn="just" rtl="0">
              <a:lnSpc>
                <a:spcPct val="80000"/>
              </a:lnSpc>
              <a:spcBef>
                <a:spcPts val="0"/>
              </a:spcBef>
              <a:spcAft>
                <a:spcPts val="0"/>
              </a:spcAft>
              <a:buSzPts val="523"/>
              <a:buNone/>
            </a:pPr>
            <a:endParaRPr sz="1270"/>
          </a:p>
        </p:txBody>
      </p:sp>
      <p:grpSp>
        <p:nvGrpSpPr>
          <p:cNvPr id="65" name="Google Shape;65;p15"/>
          <p:cNvGrpSpPr/>
          <p:nvPr/>
        </p:nvGrpSpPr>
        <p:grpSpPr>
          <a:xfrm>
            <a:off x="5015140" y="3299053"/>
            <a:ext cx="4128868" cy="1433021"/>
            <a:chOff x="1474600" y="238125"/>
            <a:chExt cx="4680725" cy="1829000"/>
          </a:xfrm>
        </p:grpSpPr>
        <p:sp>
          <p:nvSpPr>
            <p:cNvPr id="66" name="Google Shape;66;p15"/>
            <p:cNvSpPr/>
            <p:nvPr/>
          </p:nvSpPr>
          <p:spPr>
            <a:xfrm>
              <a:off x="3698775" y="238125"/>
              <a:ext cx="548125" cy="198600"/>
            </a:xfrm>
            <a:custGeom>
              <a:avLst/>
              <a:gdLst/>
              <a:ahLst/>
              <a:cxnLst/>
              <a:rect l="l" t="t" r="r" b="b"/>
              <a:pathLst>
                <a:path w="21925" h="7944" extrusionOk="0">
                  <a:moveTo>
                    <a:pt x="19303" y="0"/>
                  </a:moveTo>
                  <a:lnTo>
                    <a:pt x="3019" y="715"/>
                  </a:lnTo>
                  <a:lnTo>
                    <a:pt x="1" y="7546"/>
                  </a:lnTo>
                  <a:lnTo>
                    <a:pt x="21925" y="7944"/>
                  </a:lnTo>
                  <a:lnTo>
                    <a:pt x="193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1756600" y="1252900"/>
              <a:ext cx="3812900" cy="399175"/>
            </a:xfrm>
            <a:custGeom>
              <a:avLst/>
              <a:gdLst/>
              <a:ahLst/>
              <a:cxnLst/>
              <a:rect l="l" t="t" r="r" b="b"/>
              <a:pathLst>
                <a:path w="152516" h="15967" extrusionOk="0">
                  <a:moveTo>
                    <a:pt x="73557" y="0"/>
                  </a:moveTo>
                  <a:lnTo>
                    <a:pt x="0" y="1351"/>
                  </a:lnTo>
                  <a:lnTo>
                    <a:pt x="874" y="12472"/>
                  </a:lnTo>
                  <a:lnTo>
                    <a:pt x="7864" y="12472"/>
                  </a:lnTo>
                  <a:lnTo>
                    <a:pt x="27485" y="13345"/>
                  </a:lnTo>
                  <a:lnTo>
                    <a:pt x="28279" y="13743"/>
                  </a:lnTo>
                  <a:lnTo>
                    <a:pt x="29153" y="14140"/>
                  </a:lnTo>
                  <a:lnTo>
                    <a:pt x="30186" y="14616"/>
                  </a:lnTo>
                  <a:lnTo>
                    <a:pt x="31456" y="15093"/>
                  </a:lnTo>
                  <a:lnTo>
                    <a:pt x="32886" y="15490"/>
                  </a:lnTo>
                  <a:lnTo>
                    <a:pt x="34316" y="15808"/>
                  </a:lnTo>
                  <a:lnTo>
                    <a:pt x="35031" y="15887"/>
                  </a:lnTo>
                  <a:lnTo>
                    <a:pt x="35746" y="15967"/>
                  </a:lnTo>
                  <a:lnTo>
                    <a:pt x="116929" y="15967"/>
                  </a:lnTo>
                  <a:lnTo>
                    <a:pt x="117564" y="15887"/>
                  </a:lnTo>
                  <a:lnTo>
                    <a:pt x="117961" y="15808"/>
                  </a:lnTo>
                  <a:lnTo>
                    <a:pt x="118358" y="15570"/>
                  </a:lnTo>
                  <a:lnTo>
                    <a:pt x="118835" y="15252"/>
                  </a:lnTo>
                  <a:lnTo>
                    <a:pt x="119312" y="14855"/>
                  </a:lnTo>
                  <a:lnTo>
                    <a:pt x="119868" y="14299"/>
                  </a:lnTo>
                  <a:lnTo>
                    <a:pt x="120662" y="13822"/>
                  </a:lnTo>
                  <a:lnTo>
                    <a:pt x="121536" y="13425"/>
                  </a:lnTo>
                  <a:lnTo>
                    <a:pt x="122489" y="13028"/>
                  </a:lnTo>
                  <a:lnTo>
                    <a:pt x="123998" y="12551"/>
                  </a:lnTo>
                  <a:lnTo>
                    <a:pt x="124713" y="12313"/>
                  </a:lnTo>
                  <a:lnTo>
                    <a:pt x="145684" y="14696"/>
                  </a:lnTo>
                  <a:lnTo>
                    <a:pt x="152515" y="14696"/>
                  </a:lnTo>
                  <a:lnTo>
                    <a:pt x="152515" y="318"/>
                  </a:lnTo>
                  <a:lnTo>
                    <a:pt x="73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3591550" y="1608375"/>
              <a:ext cx="232375" cy="83425"/>
            </a:xfrm>
            <a:custGeom>
              <a:avLst/>
              <a:gdLst/>
              <a:ahLst/>
              <a:cxnLst/>
              <a:rect l="l" t="t" r="r" b="b"/>
              <a:pathLst>
                <a:path w="9295" h="3337" extrusionOk="0">
                  <a:moveTo>
                    <a:pt x="3019" y="0"/>
                  </a:moveTo>
                  <a:lnTo>
                    <a:pt x="1668" y="80"/>
                  </a:lnTo>
                  <a:lnTo>
                    <a:pt x="1112" y="80"/>
                  </a:lnTo>
                  <a:lnTo>
                    <a:pt x="636" y="239"/>
                  </a:lnTo>
                  <a:lnTo>
                    <a:pt x="318" y="397"/>
                  </a:lnTo>
                  <a:lnTo>
                    <a:pt x="80" y="636"/>
                  </a:lnTo>
                  <a:lnTo>
                    <a:pt x="0" y="1033"/>
                  </a:lnTo>
                  <a:lnTo>
                    <a:pt x="80" y="1510"/>
                  </a:lnTo>
                  <a:lnTo>
                    <a:pt x="238" y="2145"/>
                  </a:lnTo>
                  <a:lnTo>
                    <a:pt x="477" y="2781"/>
                  </a:lnTo>
                  <a:lnTo>
                    <a:pt x="636" y="2939"/>
                  </a:lnTo>
                  <a:lnTo>
                    <a:pt x="874" y="3178"/>
                  </a:lnTo>
                  <a:lnTo>
                    <a:pt x="1192" y="3257"/>
                  </a:lnTo>
                  <a:lnTo>
                    <a:pt x="1509" y="3337"/>
                  </a:lnTo>
                  <a:lnTo>
                    <a:pt x="4131" y="3257"/>
                  </a:lnTo>
                  <a:lnTo>
                    <a:pt x="6752" y="3337"/>
                  </a:lnTo>
                  <a:lnTo>
                    <a:pt x="7705" y="3257"/>
                  </a:lnTo>
                  <a:lnTo>
                    <a:pt x="8261" y="3178"/>
                  </a:lnTo>
                  <a:lnTo>
                    <a:pt x="8500" y="3019"/>
                  </a:lnTo>
                  <a:lnTo>
                    <a:pt x="8659" y="2860"/>
                  </a:lnTo>
                  <a:lnTo>
                    <a:pt x="8897" y="2463"/>
                  </a:lnTo>
                  <a:lnTo>
                    <a:pt x="9056" y="1907"/>
                  </a:lnTo>
                  <a:lnTo>
                    <a:pt x="9215" y="1510"/>
                  </a:lnTo>
                  <a:lnTo>
                    <a:pt x="9294" y="1192"/>
                  </a:lnTo>
                  <a:lnTo>
                    <a:pt x="9215" y="953"/>
                  </a:lnTo>
                  <a:lnTo>
                    <a:pt x="9135" y="795"/>
                  </a:lnTo>
                  <a:lnTo>
                    <a:pt x="8976" y="556"/>
                  </a:lnTo>
                  <a:lnTo>
                    <a:pt x="8738" y="397"/>
                  </a:lnTo>
                  <a:lnTo>
                    <a:pt x="8420" y="318"/>
                  </a:lnTo>
                  <a:lnTo>
                    <a:pt x="7705" y="159"/>
                  </a:lnTo>
                  <a:lnTo>
                    <a:pt x="67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6040125" y="1217150"/>
              <a:ext cx="67550" cy="63575"/>
            </a:xfrm>
            <a:custGeom>
              <a:avLst/>
              <a:gdLst/>
              <a:ahLst/>
              <a:cxnLst/>
              <a:rect l="l" t="t" r="r" b="b"/>
              <a:pathLst>
                <a:path w="2702" h="2543" extrusionOk="0">
                  <a:moveTo>
                    <a:pt x="1271" y="1"/>
                  </a:moveTo>
                  <a:lnTo>
                    <a:pt x="1033" y="80"/>
                  </a:lnTo>
                  <a:lnTo>
                    <a:pt x="715" y="159"/>
                  </a:lnTo>
                  <a:lnTo>
                    <a:pt x="477" y="318"/>
                  </a:lnTo>
                  <a:lnTo>
                    <a:pt x="318" y="477"/>
                  </a:lnTo>
                  <a:lnTo>
                    <a:pt x="159" y="715"/>
                  </a:lnTo>
                  <a:lnTo>
                    <a:pt x="80" y="954"/>
                  </a:lnTo>
                  <a:lnTo>
                    <a:pt x="1" y="1192"/>
                  </a:lnTo>
                  <a:lnTo>
                    <a:pt x="1" y="1430"/>
                  </a:lnTo>
                  <a:lnTo>
                    <a:pt x="1" y="1748"/>
                  </a:lnTo>
                  <a:lnTo>
                    <a:pt x="80" y="1986"/>
                  </a:lnTo>
                  <a:lnTo>
                    <a:pt x="239" y="2145"/>
                  </a:lnTo>
                  <a:lnTo>
                    <a:pt x="477" y="2304"/>
                  </a:lnTo>
                  <a:lnTo>
                    <a:pt x="715" y="2463"/>
                  </a:lnTo>
                  <a:lnTo>
                    <a:pt x="1033" y="2542"/>
                  </a:lnTo>
                  <a:lnTo>
                    <a:pt x="1589" y="2542"/>
                  </a:lnTo>
                  <a:lnTo>
                    <a:pt x="1828" y="2463"/>
                  </a:lnTo>
                  <a:lnTo>
                    <a:pt x="2145" y="2384"/>
                  </a:lnTo>
                  <a:lnTo>
                    <a:pt x="2384" y="2225"/>
                  </a:lnTo>
                  <a:lnTo>
                    <a:pt x="2542" y="2066"/>
                  </a:lnTo>
                  <a:lnTo>
                    <a:pt x="2622" y="1828"/>
                  </a:lnTo>
                  <a:lnTo>
                    <a:pt x="2701" y="1669"/>
                  </a:lnTo>
                  <a:lnTo>
                    <a:pt x="2701" y="1192"/>
                  </a:lnTo>
                  <a:lnTo>
                    <a:pt x="2542" y="715"/>
                  </a:lnTo>
                  <a:lnTo>
                    <a:pt x="2463" y="477"/>
                  </a:lnTo>
                  <a:lnTo>
                    <a:pt x="2225" y="318"/>
                  </a:lnTo>
                  <a:lnTo>
                    <a:pt x="2066" y="159"/>
                  </a:lnTo>
                  <a:lnTo>
                    <a:pt x="1828" y="80"/>
                  </a:lnTo>
                  <a:lnTo>
                    <a:pt x="1510" y="1"/>
                  </a:lnTo>
                  <a:close/>
                </a:path>
              </a:pathLst>
            </a:custGeom>
            <a:solidFill>
              <a:srgbClr val="D8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1830075" y="1368075"/>
              <a:ext cx="699050" cy="699050"/>
            </a:xfrm>
            <a:custGeom>
              <a:avLst/>
              <a:gdLst/>
              <a:ahLst/>
              <a:cxnLst/>
              <a:rect l="l" t="t" r="r" b="b"/>
              <a:pathLst>
                <a:path w="27962" h="27962" extrusionOk="0">
                  <a:moveTo>
                    <a:pt x="12789" y="1"/>
                  </a:moveTo>
                  <a:lnTo>
                    <a:pt x="11359" y="80"/>
                  </a:lnTo>
                  <a:lnTo>
                    <a:pt x="10009" y="239"/>
                  </a:lnTo>
                  <a:lnTo>
                    <a:pt x="8738" y="636"/>
                  </a:lnTo>
                  <a:lnTo>
                    <a:pt x="7467" y="1113"/>
                  </a:lnTo>
                  <a:lnTo>
                    <a:pt x="6355" y="1669"/>
                  </a:lnTo>
                  <a:lnTo>
                    <a:pt x="5322" y="2384"/>
                  </a:lnTo>
                  <a:lnTo>
                    <a:pt x="4369" y="3178"/>
                  </a:lnTo>
                  <a:lnTo>
                    <a:pt x="3495" y="4052"/>
                  </a:lnTo>
                  <a:lnTo>
                    <a:pt x="2701" y="5084"/>
                  </a:lnTo>
                  <a:lnTo>
                    <a:pt x="1986" y="6117"/>
                  </a:lnTo>
                  <a:lnTo>
                    <a:pt x="1430" y="7309"/>
                  </a:lnTo>
                  <a:lnTo>
                    <a:pt x="874" y="8500"/>
                  </a:lnTo>
                  <a:lnTo>
                    <a:pt x="556" y="9851"/>
                  </a:lnTo>
                  <a:lnTo>
                    <a:pt x="239" y="11122"/>
                  </a:lnTo>
                  <a:lnTo>
                    <a:pt x="80" y="12551"/>
                  </a:lnTo>
                  <a:lnTo>
                    <a:pt x="0" y="13981"/>
                  </a:lnTo>
                  <a:lnTo>
                    <a:pt x="80" y="15411"/>
                  </a:lnTo>
                  <a:lnTo>
                    <a:pt x="318" y="16761"/>
                  </a:lnTo>
                  <a:lnTo>
                    <a:pt x="636" y="18112"/>
                  </a:lnTo>
                  <a:lnTo>
                    <a:pt x="1112" y="19383"/>
                  </a:lnTo>
                  <a:lnTo>
                    <a:pt x="1668" y="20654"/>
                  </a:lnTo>
                  <a:lnTo>
                    <a:pt x="2383" y="21766"/>
                  </a:lnTo>
                  <a:lnTo>
                    <a:pt x="3178" y="22878"/>
                  </a:lnTo>
                  <a:lnTo>
                    <a:pt x="4131" y="23831"/>
                  </a:lnTo>
                  <a:lnTo>
                    <a:pt x="5084" y="24784"/>
                  </a:lnTo>
                  <a:lnTo>
                    <a:pt x="6196" y="25579"/>
                  </a:lnTo>
                  <a:lnTo>
                    <a:pt x="7308" y="26294"/>
                  </a:lnTo>
                  <a:lnTo>
                    <a:pt x="8579" y="26850"/>
                  </a:lnTo>
                  <a:lnTo>
                    <a:pt x="9850" y="27326"/>
                  </a:lnTo>
                  <a:lnTo>
                    <a:pt x="11201" y="27644"/>
                  </a:lnTo>
                  <a:lnTo>
                    <a:pt x="12551" y="27882"/>
                  </a:lnTo>
                  <a:lnTo>
                    <a:pt x="13981" y="27962"/>
                  </a:lnTo>
                  <a:lnTo>
                    <a:pt x="15411" y="27882"/>
                  </a:lnTo>
                  <a:lnTo>
                    <a:pt x="16841" y="27644"/>
                  </a:lnTo>
                  <a:lnTo>
                    <a:pt x="18191" y="27326"/>
                  </a:lnTo>
                  <a:lnTo>
                    <a:pt x="19462" y="26850"/>
                  </a:lnTo>
                  <a:lnTo>
                    <a:pt x="20653" y="26294"/>
                  </a:lnTo>
                  <a:lnTo>
                    <a:pt x="21845" y="25579"/>
                  </a:lnTo>
                  <a:lnTo>
                    <a:pt x="22878" y="24784"/>
                  </a:lnTo>
                  <a:lnTo>
                    <a:pt x="23910" y="23831"/>
                  </a:lnTo>
                  <a:lnTo>
                    <a:pt x="24784" y="22878"/>
                  </a:lnTo>
                  <a:lnTo>
                    <a:pt x="25578" y="21766"/>
                  </a:lnTo>
                  <a:lnTo>
                    <a:pt x="26293" y="20654"/>
                  </a:lnTo>
                  <a:lnTo>
                    <a:pt x="26929" y="19383"/>
                  </a:lnTo>
                  <a:lnTo>
                    <a:pt x="27326" y="18112"/>
                  </a:lnTo>
                  <a:lnTo>
                    <a:pt x="27723" y="16761"/>
                  </a:lnTo>
                  <a:lnTo>
                    <a:pt x="27882" y="15411"/>
                  </a:lnTo>
                  <a:lnTo>
                    <a:pt x="27961" y="13981"/>
                  </a:lnTo>
                  <a:lnTo>
                    <a:pt x="27882" y="12551"/>
                  </a:lnTo>
                  <a:lnTo>
                    <a:pt x="27644" y="11122"/>
                  </a:lnTo>
                  <a:lnTo>
                    <a:pt x="27247" y="9851"/>
                  </a:lnTo>
                  <a:lnTo>
                    <a:pt x="26690" y="8500"/>
                  </a:lnTo>
                  <a:lnTo>
                    <a:pt x="25976" y="7309"/>
                  </a:lnTo>
                  <a:lnTo>
                    <a:pt x="25181" y="6117"/>
                  </a:lnTo>
                  <a:lnTo>
                    <a:pt x="24307" y="5084"/>
                  </a:lnTo>
                  <a:lnTo>
                    <a:pt x="23275" y="4052"/>
                  </a:lnTo>
                  <a:lnTo>
                    <a:pt x="22163" y="3178"/>
                  </a:lnTo>
                  <a:lnTo>
                    <a:pt x="20971" y="2384"/>
                  </a:lnTo>
                  <a:lnTo>
                    <a:pt x="19700" y="1669"/>
                  </a:lnTo>
                  <a:lnTo>
                    <a:pt x="18429" y="1113"/>
                  </a:lnTo>
                  <a:lnTo>
                    <a:pt x="16999" y="636"/>
                  </a:lnTo>
                  <a:lnTo>
                    <a:pt x="15649" y="239"/>
                  </a:lnTo>
                  <a:lnTo>
                    <a:pt x="14219" y="80"/>
                  </a:lnTo>
                  <a:lnTo>
                    <a:pt x="127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1994900" y="1532900"/>
              <a:ext cx="369400" cy="369400"/>
            </a:xfrm>
            <a:custGeom>
              <a:avLst/>
              <a:gdLst/>
              <a:ahLst/>
              <a:cxnLst/>
              <a:rect l="l" t="t" r="r" b="b"/>
              <a:pathLst>
                <a:path w="14776" h="14776" extrusionOk="0">
                  <a:moveTo>
                    <a:pt x="6991" y="1"/>
                  </a:moveTo>
                  <a:lnTo>
                    <a:pt x="6276" y="160"/>
                  </a:lnTo>
                  <a:lnTo>
                    <a:pt x="5561" y="318"/>
                  </a:lnTo>
                  <a:lnTo>
                    <a:pt x="4846" y="557"/>
                  </a:lnTo>
                  <a:lnTo>
                    <a:pt x="4210" y="875"/>
                  </a:lnTo>
                  <a:lnTo>
                    <a:pt x="3575" y="1272"/>
                  </a:lnTo>
                  <a:lnTo>
                    <a:pt x="3019" y="1748"/>
                  </a:lnTo>
                  <a:lnTo>
                    <a:pt x="2463" y="2225"/>
                  </a:lnTo>
                  <a:lnTo>
                    <a:pt x="1907" y="2781"/>
                  </a:lnTo>
                  <a:lnTo>
                    <a:pt x="1510" y="3416"/>
                  </a:lnTo>
                  <a:lnTo>
                    <a:pt x="1112" y="4052"/>
                  </a:lnTo>
                  <a:lnTo>
                    <a:pt x="715" y="4767"/>
                  </a:lnTo>
                  <a:lnTo>
                    <a:pt x="477" y="5402"/>
                  </a:lnTo>
                  <a:lnTo>
                    <a:pt x="239" y="6197"/>
                  </a:lnTo>
                  <a:lnTo>
                    <a:pt x="80" y="6912"/>
                  </a:lnTo>
                  <a:lnTo>
                    <a:pt x="0" y="7706"/>
                  </a:lnTo>
                  <a:lnTo>
                    <a:pt x="0" y="8421"/>
                  </a:lnTo>
                  <a:lnTo>
                    <a:pt x="80" y="9136"/>
                  </a:lnTo>
                  <a:lnTo>
                    <a:pt x="239" y="9851"/>
                  </a:lnTo>
                  <a:lnTo>
                    <a:pt x="477" y="10486"/>
                  </a:lnTo>
                  <a:lnTo>
                    <a:pt x="715" y="11042"/>
                  </a:lnTo>
                  <a:lnTo>
                    <a:pt x="1112" y="11678"/>
                  </a:lnTo>
                  <a:lnTo>
                    <a:pt x="1510" y="12154"/>
                  </a:lnTo>
                  <a:lnTo>
                    <a:pt x="1907" y="12631"/>
                  </a:lnTo>
                  <a:lnTo>
                    <a:pt x="2463" y="13108"/>
                  </a:lnTo>
                  <a:lnTo>
                    <a:pt x="2939" y="13505"/>
                  </a:lnTo>
                  <a:lnTo>
                    <a:pt x="3575" y="13822"/>
                  </a:lnTo>
                  <a:lnTo>
                    <a:pt x="4210" y="14140"/>
                  </a:lnTo>
                  <a:lnTo>
                    <a:pt x="4846" y="14379"/>
                  </a:lnTo>
                  <a:lnTo>
                    <a:pt x="5561" y="14537"/>
                  </a:lnTo>
                  <a:lnTo>
                    <a:pt x="6276" y="14696"/>
                  </a:lnTo>
                  <a:lnTo>
                    <a:pt x="7070" y="14776"/>
                  </a:lnTo>
                  <a:lnTo>
                    <a:pt x="7785" y="14776"/>
                  </a:lnTo>
                  <a:lnTo>
                    <a:pt x="8500" y="14696"/>
                  </a:lnTo>
                  <a:lnTo>
                    <a:pt x="9215" y="14537"/>
                  </a:lnTo>
                  <a:lnTo>
                    <a:pt x="9930" y="14299"/>
                  </a:lnTo>
                  <a:lnTo>
                    <a:pt x="10565" y="14061"/>
                  </a:lnTo>
                  <a:lnTo>
                    <a:pt x="11201" y="13664"/>
                  </a:lnTo>
                  <a:lnTo>
                    <a:pt x="11836" y="13266"/>
                  </a:lnTo>
                  <a:lnTo>
                    <a:pt x="12313" y="12869"/>
                  </a:lnTo>
                  <a:lnTo>
                    <a:pt x="12869" y="12313"/>
                  </a:lnTo>
                  <a:lnTo>
                    <a:pt x="13266" y="11837"/>
                  </a:lnTo>
                  <a:lnTo>
                    <a:pt x="13663" y="11201"/>
                  </a:lnTo>
                  <a:lnTo>
                    <a:pt x="14060" y="10566"/>
                  </a:lnTo>
                  <a:lnTo>
                    <a:pt x="14299" y="9930"/>
                  </a:lnTo>
                  <a:lnTo>
                    <a:pt x="14537" y="9215"/>
                  </a:lnTo>
                  <a:lnTo>
                    <a:pt x="14696" y="8500"/>
                  </a:lnTo>
                  <a:lnTo>
                    <a:pt x="14775" y="7785"/>
                  </a:lnTo>
                  <a:lnTo>
                    <a:pt x="14775" y="6991"/>
                  </a:lnTo>
                  <a:lnTo>
                    <a:pt x="14696" y="6276"/>
                  </a:lnTo>
                  <a:lnTo>
                    <a:pt x="14537" y="5561"/>
                  </a:lnTo>
                  <a:lnTo>
                    <a:pt x="14299" y="4846"/>
                  </a:lnTo>
                  <a:lnTo>
                    <a:pt x="14060" y="4211"/>
                  </a:lnTo>
                  <a:lnTo>
                    <a:pt x="13743" y="3575"/>
                  </a:lnTo>
                  <a:lnTo>
                    <a:pt x="13345" y="3019"/>
                  </a:lnTo>
                  <a:lnTo>
                    <a:pt x="12869" y="2463"/>
                  </a:lnTo>
                  <a:lnTo>
                    <a:pt x="12392" y="1907"/>
                  </a:lnTo>
                  <a:lnTo>
                    <a:pt x="11836" y="1510"/>
                  </a:lnTo>
                  <a:lnTo>
                    <a:pt x="11201" y="1113"/>
                  </a:lnTo>
                  <a:lnTo>
                    <a:pt x="10645" y="716"/>
                  </a:lnTo>
                  <a:lnTo>
                    <a:pt x="9930" y="477"/>
                  </a:lnTo>
                  <a:lnTo>
                    <a:pt x="9215" y="239"/>
                  </a:lnTo>
                  <a:lnTo>
                    <a:pt x="8500" y="80"/>
                  </a:lnTo>
                  <a:lnTo>
                    <a:pt x="77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090225" y="1624250"/>
              <a:ext cx="178750" cy="182725"/>
            </a:xfrm>
            <a:custGeom>
              <a:avLst/>
              <a:gdLst/>
              <a:ahLst/>
              <a:cxnLst/>
              <a:rect l="l" t="t" r="r" b="b"/>
              <a:pathLst>
                <a:path w="7150" h="7309" extrusionOk="0">
                  <a:moveTo>
                    <a:pt x="2939" y="1"/>
                  </a:moveTo>
                  <a:lnTo>
                    <a:pt x="2304" y="239"/>
                  </a:lnTo>
                  <a:lnTo>
                    <a:pt x="1748" y="557"/>
                  </a:lnTo>
                  <a:lnTo>
                    <a:pt x="1192" y="954"/>
                  </a:lnTo>
                  <a:lnTo>
                    <a:pt x="715" y="1510"/>
                  </a:lnTo>
                  <a:lnTo>
                    <a:pt x="318" y="2066"/>
                  </a:lnTo>
                  <a:lnTo>
                    <a:pt x="80" y="2781"/>
                  </a:lnTo>
                  <a:lnTo>
                    <a:pt x="0" y="3496"/>
                  </a:lnTo>
                  <a:lnTo>
                    <a:pt x="0" y="4211"/>
                  </a:lnTo>
                  <a:lnTo>
                    <a:pt x="159" y="4846"/>
                  </a:lnTo>
                  <a:lnTo>
                    <a:pt x="397" y="5482"/>
                  </a:lnTo>
                  <a:lnTo>
                    <a:pt x="795" y="6038"/>
                  </a:lnTo>
                  <a:lnTo>
                    <a:pt x="1351" y="6594"/>
                  </a:lnTo>
                  <a:lnTo>
                    <a:pt x="1986" y="6991"/>
                  </a:lnTo>
                  <a:lnTo>
                    <a:pt x="2622" y="7229"/>
                  </a:lnTo>
                  <a:lnTo>
                    <a:pt x="3337" y="7309"/>
                  </a:lnTo>
                  <a:lnTo>
                    <a:pt x="4051" y="7309"/>
                  </a:lnTo>
                  <a:lnTo>
                    <a:pt x="4766" y="7150"/>
                  </a:lnTo>
                  <a:lnTo>
                    <a:pt x="5402" y="6912"/>
                  </a:lnTo>
                  <a:lnTo>
                    <a:pt x="5958" y="6514"/>
                  </a:lnTo>
                  <a:lnTo>
                    <a:pt x="6435" y="5958"/>
                  </a:lnTo>
                  <a:lnTo>
                    <a:pt x="6832" y="5323"/>
                  </a:lnTo>
                  <a:lnTo>
                    <a:pt x="7070" y="4687"/>
                  </a:lnTo>
                  <a:lnTo>
                    <a:pt x="7149" y="3973"/>
                  </a:lnTo>
                  <a:lnTo>
                    <a:pt x="7070" y="3178"/>
                  </a:lnTo>
                  <a:lnTo>
                    <a:pt x="6911" y="2543"/>
                  </a:lnTo>
                  <a:lnTo>
                    <a:pt x="6593" y="1828"/>
                  </a:lnTo>
                  <a:lnTo>
                    <a:pt x="6117" y="1272"/>
                  </a:lnTo>
                  <a:lnTo>
                    <a:pt x="5561" y="716"/>
                  </a:lnTo>
                  <a:lnTo>
                    <a:pt x="4925" y="318"/>
                  </a:lnTo>
                  <a:lnTo>
                    <a:pt x="4290" y="80"/>
                  </a:lnTo>
                  <a:lnTo>
                    <a:pt x="357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125975" y="1662000"/>
              <a:ext cx="111225" cy="109225"/>
            </a:xfrm>
            <a:custGeom>
              <a:avLst/>
              <a:gdLst/>
              <a:ahLst/>
              <a:cxnLst/>
              <a:rect l="l" t="t" r="r" b="b"/>
              <a:pathLst>
                <a:path w="4449" h="4369" extrusionOk="0">
                  <a:moveTo>
                    <a:pt x="2304" y="0"/>
                  </a:moveTo>
                  <a:lnTo>
                    <a:pt x="1827" y="79"/>
                  </a:lnTo>
                  <a:lnTo>
                    <a:pt x="1430" y="159"/>
                  </a:lnTo>
                  <a:lnTo>
                    <a:pt x="1033" y="318"/>
                  </a:lnTo>
                  <a:lnTo>
                    <a:pt x="715" y="556"/>
                  </a:lnTo>
                  <a:lnTo>
                    <a:pt x="397" y="874"/>
                  </a:lnTo>
                  <a:lnTo>
                    <a:pt x="159" y="1271"/>
                  </a:lnTo>
                  <a:lnTo>
                    <a:pt x="0" y="1668"/>
                  </a:lnTo>
                  <a:lnTo>
                    <a:pt x="0" y="2145"/>
                  </a:lnTo>
                  <a:lnTo>
                    <a:pt x="0" y="2542"/>
                  </a:lnTo>
                  <a:lnTo>
                    <a:pt x="80" y="2939"/>
                  </a:lnTo>
                  <a:lnTo>
                    <a:pt x="238" y="3336"/>
                  </a:lnTo>
                  <a:lnTo>
                    <a:pt x="477" y="3654"/>
                  </a:lnTo>
                  <a:lnTo>
                    <a:pt x="794" y="3972"/>
                  </a:lnTo>
                  <a:lnTo>
                    <a:pt x="1192" y="4210"/>
                  </a:lnTo>
                  <a:lnTo>
                    <a:pt x="1668" y="4369"/>
                  </a:lnTo>
                  <a:lnTo>
                    <a:pt x="2542" y="4369"/>
                  </a:lnTo>
                  <a:lnTo>
                    <a:pt x="2939" y="4210"/>
                  </a:lnTo>
                  <a:lnTo>
                    <a:pt x="3336" y="3972"/>
                  </a:lnTo>
                  <a:lnTo>
                    <a:pt x="3654" y="3733"/>
                  </a:lnTo>
                  <a:lnTo>
                    <a:pt x="3972" y="3336"/>
                  </a:lnTo>
                  <a:lnTo>
                    <a:pt x="4210" y="3019"/>
                  </a:lnTo>
                  <a:lnTo>
                    <a:pt x="4369" y="2542"/>
                  </a:lnTo>
                  <a:lnTo>
                    <a:pt x="4448" y="2145"/>
                  </a:lnTo>
                  <a:lnTo>
                    <a:pt x="4369" y="1748"/>
                  </a:lnTo>
                  <a:lnTo>
                    <a:pt x="4290" y="1430"/>
                  </a:lnTo>
                  <a:lnTo>
                    <a:pt x="4051" y="1033"/>
                  </a:lnTo>
                  <a:lnTo>
                    <a:pt x="3813" y="715"/>
                  </a:lnTo>
                  <a:lnTo>
                    <a:pt x="3495" y="477"/>
                  </a:lnTo>
                  <a:lnTo>
                    <a:pt x="3098" y="238"/>
                  </a:lnTo>
                  <a:lnTo>
                    <a:pt x="2701" y="79"/>
                  </a:lnTo>
                  <a:lnTo>
                    <a:pt x="23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123975" y="1654050"/>
              <a:ext cx="15925" cy="15900"/>
            </a:xfrm>
            <a:custGeom>
              <a:avLst/>
              <a:gdLst/>
              <a:ahLst/>
              <a:cxnLst/>
              <a:rect l="l" t="t" r="r" b="b"/>
              <a:pathLst>
                <a:path w="637" h="636" extrusionOk="0">
                  <a:moveTo>
                    <a:pt x="239" y="0"/>
                  </a:moveTo>
                  <a:lnTo>
                    <a:pt x="80" y="80"/>
                  </a:lnTo>
                  <a:lnTo>
                    <a:pt x="1" y="159"/>
                  </a:lnTo>
                  <a:lnTo>
                    <a:pt x="1" y="318"/>
                  </a:lnTo>
                  <a:lnTo>
                    <a:pt x="1" y="397"/>
                  </a:lnTo>
                  <a:lnTo>
                    <a:pt x="80" y="556"/>
                  </a:lnTo>
                  <a:lnTo>
                    <a:pt x="160" y="636"/>
                  </a:lnTo>
                  <a:lnTo>
                    <a:pt x="477" y="636"/>
                  </a:lnTo>
                  <a:lnTo>
                    <a:pt x="636" y="397"/>
                  </a:lnTo>
                  <a:lnTo>
                    <a:pt x="636" y="239"/>
                  </a:lnTo>
                  <a:lnTo>
                    <a:pt x="557" y="159"/>
                  </a:lnTo>
                  <a:lnTo>
                    <a:pt x="477" y="80"/>
                  </a:lnTo>
                  <a:lnTo>
                    <a:pt x="318"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73625" y="1640150"/>
              <a:ext cx="15925" cy="15900"/>
            </a:xfrm>
            <a:custGeom>
              <a:avLst/>
              <a:gdLst/>
              <a:ahLst/>
              <a:cxnLst/>
              <a:rect l="l" t="t" r="r" b="b"/>
              <a:pathLst>
                <a:path w="637" h="636" extrusionOk="0">
                  <a:moveTo>
                    <a:pt x="159" y="0"/>
                  </a:moveTo>
                  <a:lnTo>
                    <a:pt x="80" y="80"/>
                  </a:lnTo>
                  <a:lnTo>
                    <a:pt x="1" y="239"/>
                  </a:lnTo>
                  <a:lnTo>
                    <a:pt x="1" y="397"/>
                  </a:lnTo>
                  <a:lnTo>
                    <a:pt x="80" y="477"/>
                  </a:lnTo>
                  <a:lnTo>
                    <a:pt x="159" y="556"/>
                  </a:lnTo>
                  <a:lnTo>
                    <a:pt x="318" y="636"/>
                  </a:lnTo>
                  <a:lnTo>
                    <a:pt x="398" y="556"/>
                  </a:lnTo>
                  <a:lnTo>
                    <a:pt x="557" y="556"/>
                  </a:lnTo>
                  <a:lnTo>
                    <a:pt x="636" y="318"/>
                  </a:lnTo>
                  <a:lnTo>
                    <a:pt x="636" y="159"/>
                  </a:lnTo>
                  <a:lnTo>
                    <a:pt x="557" y="80"/>
                  </a:lnTo>
                  <a:lnTo>
                    <a:pt x="477"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02125" y="1703700"/>
              <a:ext cx="15925" cy="15900"/>
            </a:xfrm>
            <a:custGeom>
              <a:avLst/>
              <a:gdLst/>
              <a:ahLst/>
              <a:cxnLst/>
              <a:rect l="l" t="t" r="r" b="b"/>
              <a:pathLst>
                <a:path w="637" h="636" extrusionOk="0">
                  <a:moveTo>
                    <a:pt x="239" y="0"/>
                  </a:moveTo>
                  <a:lnTo>
                    <a:pt x="80" y="80"/>
                  </a:lnTo>
                  <a:lnTo>
                    <a:pt x="1" y="159"/>
                  </a:lnTo>
                  <a:lnTo>
                    <a:pt x="1" y="238"/>
                  </a:lnTo>
                  <a:lnTo>
                    <a:pt x="1" y="397"/>
                  </a:lnTo>
                  <a:lnTo>
                    <a:pt x="80" y="477"/>
                  </a:lnTo>
                  <a:lnTo>
                    <a:pt x="160" y="556"/>
                  </a:lnTo>
                  <a:lnTo>
                    <a:pt x="319" y="636"/>
                  </a:lnTo>
                  <a:lnTo>
                    <a:pt x="398" y="636"/>
                  </a:lnTo>
                  <a:lnTo>
                    <a:pt x="477" y="556"/>
                  </a:lnTo>
                  <a:lnTo>
                    <a:pt x="636" y="318"/>
                  </a:lnTo>
                  <a:lnTo>
                    <a:pt x="636" y="238"/>
                  </a:lnTo>
                  <a:lnTo>
                    <a:pt x="557" y="80"/>
                  </a:lnTo>
                  <a:lnTo>
                    <a:pt x="477"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114050" y="1749375"/>
              <a:ext cx="15900" cy="15900"/>
            </a:xfrm>
            <a:custGeom>
              <a:avLst/>
              <a:gdLst/>
              <a:ahLst/>
              <a:cxnLst/>
              <a:rect l="l" t="t" r="r" b="b"/>
              <a:pathLst>
                <a:path w="636" h="636" extrusionOk="0">
                  <a:moveTo>
                    <a:pt x="239" y="0"/>
                  </a:moveTo>
                  <a:lnTo>
                    <a:pt x="159" y="80"/>
                  </a:lnTo>
                  <a:lnTo>
                    <a:pt x="80" y="159"/>
                  </a:lnTo>
                  <a:lnTo>
                    <a:pt x="0" y="318"/>
                  </a:lnTo>
                  <a:lnTo>
                    <a:pt x="0" y="397"/>
                  </a:lnTo>
                  <a:lnTo>
                    <a:pt x="80" y="556"/>
                  </a:lnTo>
                  <a:lnTo>
                    <a:pt x="159" y="636"/>
                  </a:lnTo>
                  <a:lnTo>
                    <a:pt x="557" y="636"/>
                  </a:lnTo>
                  <a:lnTo>
                    <a:pt x="636" y="397"/>
                  </a:lnTo>
                  <a:lnTo>
                    <a:pt x="636" y="238"/>
                  </a:lnTo>
                  <a:lnTo>
                    <a:pt x="557" y="159"/>
                  </a:lnTo>
                  <a:lnTo>
                    <a:pt x="477" y="80"/>
                  </a:lnTo>
                  <a:lnTo>
                    <a:pt x="398"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2151775" y="1779150"/>
              <a:ext cx="15925" cy="15925"/>
            </a:xfrm>
            <a:custGeom>
              <a:avLst/>
              <a:gdLst/>
              <a:ahLst/>
              <a:cxnLst/>
              <a:rect l="l" t="t" r="r" b="b"/>
              <a:pathLst>
                <a:path w="637" h="637" extrusionOk="0">
                  <a:moveTo>
                    <a:pt x="239" y="1"/>
                  </a:moveTo>
                  <a:lnTo>
                    <a:pt x="160" y="80"/>
                  </a:lnTo>
                  <a:lnTo>
                    <a:pt x="80" y="160"/>
                  </a:lnTo>
                  <a:lnTo>
                    <a:pt x="1" y="239"/>
                  </a:lnTo>
                  <a:lnTo>
                    <a:pt x="1" y="398"/>
                  </a:lnTo>
                  <a:lnTo>
                    <a:pt x="80" y="477"/>
                  </a:lnTo>
                  <a:lnTo>
                    <a:pt x="160" y="557"/>
                  </a:lnTo>
                  <a:lnTo>
                    <a:pt x="319" y="636"/>
                  </a:lnTo>
                  <a:lnTo>
                    <a:pt x="398" y="636"/>
                  </a:lnTo>
                  <a:lnTo>
                    <a:pt x="557" y="557"/>
                  </a:lnTo>
                  <a:lnTo>
                    <a:pt x="636" y="318"/>
                  </a:lnTo>
                  <a:lnTo>
                    <a:pt x="636" y="239"/>
                  </a:lnTo>
                  <a:lnTo>
                    <a:pt x="557" y="80"/>
                  </a:lnTo>
                  <a:lnTo>
                    <a:pt x="477" y="1"/>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2195475" y="1777175"/>
              <a:ext cx="15900" cy="15900"/>
            </a:xfrm>
            <a:custGeom>
              <a:avLst/>
              <a:gdLst/>
              <a:ahLst/>
              <a:cxnLst/>
              <a:rect l="l" t="t" r="r" b="b"/>
              <a:pathLst>
                <a:path w="636" h="636" extrusionOk="0">
                  <a:moveTo>
                    <a:pt x="398" y="0"/>
                  </a:moveTo>
                  <a:lnTo>
                    <a:pt x="239" y="80"/>
                  </a:lnTo>
                  <a:lnTo>
                    <a:pt x="159" y="80"/>
                  </a:lnTo>
                  <a:lnTo>
                    <a:pt x="80" y="159"/>
                  </a:lnTo>
                  <a:lnTo>
                    <a:pt x="0" y="318"/>
                  </a:lnTo>
                  <a:lnTo>
                    <a:pt x="0" y="477"/>
                  </a:lnTo>
                  <a:lnTo>
                    <a:pt x="80" y="556"/>
                  </a:lnTo>
                  <a:lnTo>
                    <a:pt x="159" y="636"/>
                  </a:lnTo>
                  <a:lnTo>
                    <a:pt x="556" y="636"/>
                  </a:lnTo>
                  <a:lnTo>
                    <a:pt x="636" y="397"/>
                  </a:lnTo>
                  <a:lnTo>
                    <a:pt x="636" y="239"/>
                  </a:lnTo>
                  <a:lnTo>
                    <a:pt x="556" y="159"/>
                  </a:lnTo>
                  <a:lnTo>
                    <a:pt x="477" y="80"/>
                  </a:lnTo>
                  <a:lnTo>
                    <a:pt x="398"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2235200" y="1751350"/>
              <a:ext cx="15900" cy="15925"/>
            </a:xfrm>
            <a:custGeom>
              <a:avLst/>
              <a:gdLst/>
              <a:ahLst/>
              <a:cxnLst/>
              <a:rect l="l" t="t" r="r" b="b"/>
              <a:pathLst>
                <a:path w="636" h="637" extrusionOk="0">
                  <a:moveTo>
                    <a:pt x="238" y="1"/>
                  </a:moveTo>
                  <a:lnTo>
                    <a:pt x="79" y="80"/>
                  </a:lnTo>
                  <a:lnTo>
                    <a:pt x="0" y="159"/>
                  </a:lnTo>
                  <a:lnTo>
                    <a:pt x="0" y="318"/>
                  </a:lnTo>
                  <a:lnTo>
                    <a:pt x="0" y="398"/>
                  </a:lnTo>
                  <a:lnTo>
                    <a:pt x="79" y="557"/>
                  </a:lnTo>
                  <a:lnTo>
                    <a:pt x="159" y="636"/>
                  </a:lnTo>
                  <a:lnTo>
                    <a:pt x="397" y="636"/>
                  </a:lnTo>
                  <a:lnTo>
                    <a:pt x="477" y="557"/>
                  </a:lnTo>
                  <a:lnTo>
                    <a:pt x="636" y="398"/>
                  </a:lnTo>
                  <a:lnTo>
                    <a:pt x="636" y="239"/>
                  </a:lnTo>
                  <a:lnTo>
                    <a:pt x="556" y="159"/>
                  </a:lnTo>
                  <a:lnTo>
                    <a:pt x="477" y="80"/>
                  </a:lnTo>
                  <a:lnTo>
                    <a:pt x="318" y="1"/>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2243125" y="1699725"/>
              <a:ext cx="15925" cy="15900"/>
            </a:xfrm>
            <a:custGeom>
              <a:avLst/>
              <a:gdLst/>
              <a:ahLst/>
              <a:cxnLst/>
              <a:rect l="l" t="t" r="r" b="b"/>
              <a:pathLst>
                <a:path w="637" h="636" extrusionOk="0">
                  <a:moveTo>
                    <a:pt x="239" y="0"/>
                  </a:moveTo>
                  <a:lnTo>
                    <a:pt x="160" y="80"/>
                  </a:lnTo>
                  <a:lnTo>
                    <a:pt x="80" y="159"/>
                  </a:lnTo>
                  <a:lnTo>
                    <a:pt x="1" y="239"/>
                  </a:lnTo>
                  <a:lnTo>
                    <a:pt x="80" y="397"/>
                  </a:lnTo>
                  <a:lnTo>
                    <a:pt x="80" y="477"/>
                  </a:lnTo>
                  <a:lnTo>
                    <a:pt x="239" y="556"/>
                  </a:lnTo>
                  <a:lnTo>
                    <a:pt x="319" y="636"/>
                  </a:lnTo>
                  <a:lnTo>
                    <a:pt x="477" y="636"/>
                  </a:lnTo>
                  <a:lnTo>
                    <a:pt x="557" y="556"/>
                  </a:lnTo>
                  <a:lnTo>
                    <a:pt x="636" y="318"/>
                  </a:lnTo>
                  <a:lnTo>
                    <a:pt x="636" y="239"/>
                  </a:lnTo>
                  <a:lnTo>
                    <a:pt x="636" y="80"/>
                  </a:lnTo>
                  <a:lnTo>
                    <a:pt x="477"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217325" y="1658025"/>
              <a:ext cx="15900" cy="15900"/>
            </a:xfrm>
            <a:custGeom>
              <a:avLst/>
              <a:gdLst/>
              <a:ahLst/>
              <a:cxnLst/>
              <a:rect l="l" t="t" r="r" b="b"/>
              <a:pathLst>
                <a:path w="636" h="636" extrusionOk="0">
                  <a:moveTo>
                    <a:pt x="238" y="0"/>
                  </a:moveTo>
                  <a:lnTo>
                    <a:pt x="159" y="80"/>
                  </a:lnTo>
                  <a:lnTo>
                    <a:pt x="80" y="159"/>
                  </a:lnTo>
                  <a:lnTo>
                    <a:pt x="0" y="238"/>
                  </a:lnTo>
                  <a:lnTo>
                    <a:pt x="0" y="397"/>
                  </a:lnTo>
                  <a:lnTo>
                    <a:pt x="80" y="477"/>
                  </a:lnTo>
                  <a:lnTo>
                    <a:pt x="159" y="556"/>
                  </a:lnTo>
                  <a:lnTo>
                    <a:pt x="318" y="636"/>
                  </a:lnTo>
                  <a:lnTo>
                    <a:pt x="397" y="636"/>
                  </a:lnTo>
                  <a:lnTo>
                    <a:pt x="556" y="556"/>
                  </a:lnTo>
                  <a:lnTo>
                    <a:pt x="636" y="318"/>
                  </a:lnTo>
                  <a:lnTo>
                    <a:pt x="636" y="238"/>
                  </a:lnTo>
                  <a:lnTo>
                    <a:pt x="556" y="80"/>
                  </a:lnTo>
                  <a:lnTo>
                    <a:pt x="477"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304700" y="1638150"/>
              <a:ext cx="172800" cy="343600"/>
            </a:xfrm>
            <a:custGeom>
              <a:avLst/>
              <a:gdLst/>
              <a:ahLst/>
              <a:cxnLst/>
              <a:rect l="l" t="t" r="r" b="b"/>
              <a:pathLst>
                <a:path w="6912" h="13744" extrusionOk="0">
                  <a:moveTo>
                    <a:pt x="5640" y="1"/>
                  </a:moveTo>
                  <a:lnTo>
                    <a:pt x="5243" y="160"/>
                  </a:lnTo>
                  <a:lnTo>
                    <a:pt x="4925" y="319"/>
                  </a:lnTo>
                  <a:lnTo>
                    <a:pt x="4607" y="557"/>
                  </a:lnTo>
                  <a:lnTo>
                    <a:pt x="4449" y="795"/>
                  </a:lnTo>
                  <a:lnTo>
                    <a:pt x="4290" y="1192"/>
                  </a:lnTo>
                  <a:lnTo>
                    <a:pt x="4131" y="1590"/>
                  </a:lnTo>
                  <a:lnTo>
                    <a:pt x="3972" y="2543"/>
                  </a:lnTo>
                  <a:lnTo>
                    <a:pt x="3734" y="4846"/>
                  </a:lnTo>
                  <a:lnTo>
                    <a:pt x="3495" y="6117"/>
                  </a:lnTo>
                  <a:lnTo>
                    <a:pt x="3257" y="6753"/>
                  </a:lnTo>
                  <a:lnTo>
                    <a:pt x="3019" y="7388"/>
                  </a:lnTo>
                  <a:lnTo>
                    <a:pt x="2780" y="8024"/>
                  </a:lnTo>
                  <a:lnTo>
                    <a:pt x="2463" y="8580"/>
                  </a:lnTo>
                  <a:lnTo>
                    <a:pt x="1827" y="9533"/>
                  </a:lnTo>
                  <a:lnTo>
                    <a:pt x="636" y="11042"/>
                  </a:lnTo>
                  <a:lnTo>
                    <a:pt x="239" y="11678"/>
                  </a:lnTo>
                  <a:lnTo>
                    <a:pt x="80" y="11916"/>
                  </a:lnTo>
                  <a:lnTo>
                    <a:pt x="0" y="12234"/>
                  </a:lnTo>
                  <a:lnTo>
                    <a:pt x="0" y="12472"/>
                  </a:lnTo>
                  <a:lnTo>
                    <a:pt x="0" y="12790"/>
                  </a:lnTo>
                  <a:lnTo>
                    <a:pt x="159" y="13028"/>
                  </a:lnTo>
                  <a:lnTo>
                    <a:pt x="397" y="13346"/>
                  </a:lnTo>
                  <a:lnTo>
                    <a:pt x="636" y="13584"/>
                  </a:lnTo>
                  <a:lnTo>
                    <a:pt x="874" y="13743"/>
                  </a:lnTo>
                  <a:lnTo>
                    <a:pt x="1192" y="13743"/>
                  </a:lnTo>
                  <a:lnTo>
                    <a:pt x="1510" y="13664"/>
                  </a:lnTo>
                  <a:lnTo>
                    <a:pt x="1827" y="13584"/>
                  </a:lnTo>
                  <a:lnTo>
                    <a:pt x="2224" y="13346"/>
                  </a:lnTo>
                  <a:lnTo>
                    <a:pt x="2939" y="12790"/>
                  </a:lnTo>
                  <a:lnTo>
                    <a:pt x="3654" y="11916"/>
                  </a:lnTo>
                  <a:lnTo>
                    <a:pt x="4369" y="10883"/>
                  </a:lnTo>
                  <a:lnTo>
                    <a:pt x="5084" y="9771"/>
                  </a:lnTo>
                  <a:lnTo>
                    <a:pt x="5640" y="8500"/>
                  </a:lnTo>
                  <a:lnTo>
                    <a:pt x="6117" y="7071"/>
                  </a:lnTo>
                  <a:lnTo>
                    <a:pt x="6514" y="5641"/>
                  </a:lnTo>
                  <a:lnTo>
                    <a:pt x="6832" y="4211"/>
                  </a:lnTo>
                  <a:lnTo>
                    <a:pt x="6911" y="2860"/>
                  </a:lnTo>
                  <a:lnTo>
                    <a:pt x="6911" y="1669"/>
                  </a:lnTo>
                  <a:lnTo>
                    <a:pt x="6832" y="1192"/>
                  </a:lnTo>
                  <a:lnTo>
                    <a:pt x="6673" y="716"/>
                  </a:lnTo>
                  <a:lnTo>
                    <a:pt x="6514" y="398"/>
                  </a:lnTo>
                  <a:lnTo>
                    <a:pt x="6276" y="160"/>
                  </a:lnTo>
                  <a:lnTo>
                    <a:pt x="5958" y="80"/>
                  </a:lnTo>
                  <a:lnTo>
                    <a:pt x="5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480550" y="978850"/>
              <a:ext cx="123150" cy="194625"/>
            </a:xfrm>
            <a:custGeom>
              <a:avLst/>
              <a:gdLst/>
              <a:ahLst/>
              <a:cxnLst/>
              <a:rect l="l" t="t" r="r" b="b"/>
              <a:pathLst>
                <a:path w="4926" h="7785" extrusionOk="0">
                  <a:moveTo>
                    <a:pt x="3178" y="0"/>
                  </a:moveTo>
                  <a:lnTo>
                    <a:pt x="2702" y="80"/>
                  </a:lnTo>
                  <a:lnTo>
                    <a:pt x="2225" y="318"/>
                  </a:lnTo>
                  <a:lnTo>
                    <a:pt x="1669" y="636"/>
                  </a:lnTo>
                  <a:lnTo>
                    <a:pt x="1113" y="1112"/>
                  </a:lnTo>
                  <a:lnTo>
                    <a:pt x="716" y="1668"/>
                  </a:lnTo>
                  <a:lnTo>
                    <a:pt x="318" y="2304"/>
                  </a:lnTo>
                  <a:lnTo>
                    <a:pt x="80" y="3019"/>
                  </a:lnTo>
                  <a:lnTo>
                    <a:pt x="1" y="3813"/>
                  </a:lnTo>
                  <a:lnTo>
                    <a:pt x="80" y="4528"/>
                  </a:lnTo>
                  <a:lnTo>
                    <a:pt x="239" y="5322"/>
                  </a:lnTo>
                  <a:lnTo>
                    <a:pt x="557" y="5958"/>
                  </a:lnTo>
                  <a:lnTo>
                    <a:pt x="954" y="6593"/>
                  </a:lnTo>
                  <a:lnTo>
                    <a:pt x="1351" y="7070"/>
                  </a:lnTo>
                  <a:lnTo>
                    <a:pt x="1828" y="7467"/>
                  </a:lnTo>
                  <a:lnTo>
                    <a:pt x="2304" y="7706"/>
                  </a:lnTo>
                  <a:lnTo>
                    <a:pt x="2781" y="7785"/>
                  </a:lnTo>
                  <a:lnTo>
                    <a:pt x="3178" y="7706"/>
                  </a:lnTo>
                  <a:lnTo>
                    <a:pt x="3655" y="7467"/>
                  </a:lnTo>
                  <a:lnTo>
                    <a:pt x="3972" y="7149"/>
                  </a:lnTo>
                  <a:lnTo>
                    <a:pt x="4290" y="6673"/>
                  </a:lnTo>
                  <a:lnTo>
                    <a:pt x="4608" y="6117"/>
                  </a:lnTo>
                  <a:lnTo>
                    <a:pt x="4767" y="5481"/>
                  </a:lnTo>
                  <a:lnTo>
                    <a:pt x="4926" y="4766"/>
                  </a:lnTo>
                  <a:lnTo>
                    <a:pt x="4926" y="3972"/>
                  </a:lnTo>
                  <a:lnTo>
                    <a:pt x="4926" y="3178"/>
                  </a:lnTo>
                  <a:lnTo>
                    <a:pt x="4846" y="2463"/>
                  </a:lnTo>
                  <a:lnTo>
                    <a:pt x="4687" y="1827"/>
                  </a:lnTo>
                  <a:lnTo>
                    <a:pt x="4529" y="1192"/>
                  </a:lnTo>
                  <a:lnTo>
                    <a:pt x="4290" y="715"/>
                  </a:lnTo>
                  <a:lnTo>
                    <a:pt x="3972" y="318"/>
                  </a:lnTo>
                  <a:lnTo>
                    <a:pt x="3575" y="80"/>
                  </a:lnTo>
                  <a:lnTo>
                    <a:pt x="31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6020275" y="1042400"/>
              <a:ext cx="105275" cy="150950"/>
            </a:xfrm>
            <a:custGeom>
              <a:avLst/>
              <a:gdLst/>
              <a:ahLst/>
              <a:cxnLst/>
              <a:rect l="l" t="t" r="r" b="b"/>
              <a:pathLst>
                <a:path w="4211" h="6038" extrusionOk="0">
                  <a:moveTo>
                    <a:pt x="1907" y="0"/>
                  </a:moveTo>
                  <a:lnTo>
                    <a:pt x="1509" y="80"/>
                  </a:lnTo>
                  <a:lnTo>
                    <a:pt x="1112" y="239"/>
                  </a:lnTo>
                  <a:lnTo>
                    <a:pt x="795" y="477"/>
                  </a:lnTo>
                  <a:lnTo>
                    <a:pt x="556" y="874"/>
                  </a:lnTo>
                  <a:lnTo>
                    <a:pt x="318" y="1351"/>
                  </a:lnTo>
                  <a:lnTo>
                    <a:pt x="159" y="1827"/>
                  </a:lnTo>
                  <a:lnTo>
                    <a:pt x="80" y="2383"/>
                  </a:lnTo>
                  <a:lnTo>
                    <a:pt x="0" y="3019"/>
                  </a:lnTo>
                  <a:lnTo>
                    <a:pt x="80" y="3654"/>
                  </a:lnTo>
                  <a:lnTo>
                    <a:pt x="159" y="4210"/>
                  </a:lnTo>
                  <a:lnTo>
                    <a:pt x="318" y="4687"/>
                  </a:lnTo>
                  <a:lnTo>
                    <a:pt x="556" y="5164"/>
                  </a:lnTo>
                  <a:lnTo>
                    <a:pt x="795" y="5561"/>
                  </a:lnTo>
                  <a:lnTo>
                    <a:pt x="1112" y="5799"/>
                  </a:lnTo>
                  <a:lnTo>
                    <a:pt x="1509" y="6037"/>
                  </a:lnTo>
                  <a:lnTo>
                    <a:pt x="1907" y="6037"/>
                  </a:lnTo>
                  <a:lnTo>
                    <a:pt x="2304" y="5958"/>
                  </a:lnTo>
                  <a:lnTo>
                    <a:pt x="2701" y="5799"/>
                  </a:lnTo>
                  <a:lnTo>
                    <a:pt x="3098" y="5481"/>
                  </a:lnTo>
                  <a:lnTo>
                    <a:pt x="3416" y="5005"/>
                  </a:lnTo>
                  <a:lnTo>
                    <a:pt x="3734" y="4528"/>
                  </a:lnTo>
                  <a:lnTo>
                    <a:pt x="3972" y="3972"/>
                  </a:lnTo>
                  <a:lnTo>
                    <a:pt x="4210" y="3337"/>
                  </a:lnTo>
                  <a:lnTo>
                    <a:pt x="4210" y="2780"/>
                  </a:lnTo>
                  <a:lnTo>
                    <a:pt x="4210" y="2145"/>
                  </a:lnTo>
                  <a:lnTo>
                    <a:pt x="3972" y="1589"/>
                  </a:lnTo>
                  <a:lnTo>
                    <a:pt x="3734" y="1112"/>
                  </a:lnTo>
                  <a:lnTo>
                    <a:pt x="3416" y="715"/>
                  </a:lnTo>
                  <a:lnTo>
                    <a:pt x="3098" y="397"/>
                  </a:lnTo>
                  <a:lnTo>
                    <a:pt x="2701" y="159"/>
                  </a:lnTo>
                  <a:lnTo>
                    <a:pt x="23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4747325" y="1368075"/>
              <a:ext cx="699050" cy="699050"/>
            </a:xfrm>
            <a:custGeom>
              <a:avLst/>
              <a:gdLst/>
              <a:ahLst/>
              <a:cxnLst/>
              <a:rect l="l" t="t" r="r" b="b"/>
              <a:pathLst>
                <a:path w="27962" h="27962" extrusionOk="0">
                  <a:moveTo>
                    <a:pt x="12710" y="1"/>
                  </a:moveTo>
                  <a:lnTo>
                    <a:pt x="11280" y="80"/>
                  </a:lnTo>
                  <a:lnTo>
                    <a:pt x="9930" y="239"/>
                  </a:lnTo>
                  <a:lnTo>
                    <a:pt x="8659" y="636"/>
                  </a:lnTo>
                  <a:lnTo>
                    <a:pt x="7467" y="1113"/>
                  </a:lnTo>
                  <a:lnTo>
                    <a:pt x="6355" y="1669"/>
                  </a:lnTo>
                  <a:lnTo>
                    <a:pt x="5322" y="2384"/>
                  </a:lnTo>
                  <a:lnTo>
                    <a:pt x="4369" y="3178"/>
                  </a:lnTo>
                  <a:lnTo>
                    <a:pt x="3495" y="4052"/>
                  </a:lnTo>
                  <a:lnTo>
                    <a:pt x="2701" y="5084"/>
                  </a:lnTo>
                  <a:lnTo>
                    <a:pt x="1986" y="6117"/>
                  </a:lnTo>
                  <a:lnTo>
                    <a:pt x="1351" y="7309"/>
                  </a:lnTo>
                  <a:lnTo>
                    <a:pt x="874" y="8500"/>
                  </a:lnTo>
                  <a:lnTo>
                    <a:pt x="477" y="9851"/>
                  </a:lnTo>
                  <a:lnTo>
                    <a:pt x="239" y="11122"/>
                  </a:lnTo>
                  <a:lnTo>
                    <a:pt x="80" y="12551"/>
                  </a:lnTo>
                  <a:lnTo>
                    <a:pt x="0" y="13981"/>
                  </a:lnTo>
                  <a:lnTo>
                    <a:pt x="80" y="15411"/>
                  </a:lnTo>
                  <a:lnTo>
                    <a:pt x="239" y="16761"/>
                  </a:lnTo>
                  <a:lnTo>
                    <a:pt x="636" y="18112"/>
                  </a:lnTo>
                  <a:lnTo>
                    <a:pt x="1112" y="19383"/>
                  </a:lnTo>
                  <a:lnTo>
                    <a:pt x="1668" y="20654"/>
                  </a:lnTo>
                  <a:lnTo>
                    <a:pt x="2383" y="21766"/>
                  </a:lnTo>
                  <a:lnTo>
                    <a:pt x="3178" y="22878"/>
                  </a:lnTo>
                  <a:lnTo>
                    <a:pt x="4052" y="23831"/>
                  </a:lnTo>
                  <a:lnTo>
                    <a:pt x="5084" y="24784"/>
                  </a:lnTo>
                  <a:lnTo>
                    <a:pt x="6117" y="25579"/>
                  </a:lnTo>
                  <a:lnTo>
                    <a:pt x="7308" y="26294"/>
                  </a:lnTo>
                  <a:lnTo>
                    <a:pt x="8500" y="26850"/>
                  </a:lnTo>
                  <a:lnTo>
                    <a:pt x="9850" y="27326"/>
                  </a:lnTo>
                  <a:lnTo>
                    <a:pt x="11121" y="27644"/>
                  </a:lnTo>
                  <a:lnTo>
                    <a:pt x="12551" y="27882"/>
                  </a:lnTo>
                  <a:lnTo>
                    <a:pt x="13981" y="27962"/>
                  </a:lnTo>
                  <a:lnTo>
                    <a:pt x="15411" y="27882"/>
                  </a:lnTo>
                  <a:lnTo>
                    <a:pt x="16761" y="27644"/>
                  </a:lnTo>
                  <a:lnTo>
                    <a:pt x="18112" y="27326"/>
                  </a:lnTo>
                  <a:lnTo>
                    <a:pt x="19382" y="26850"/>
                  </a:lnTo>
                  <a:lnTo>
                    <a:pt x="20653" y="26294"/>
                  </a:lnTo>
                  <a:lnTo>
                    <a:pt x="21766" y="25579"/>
                  </a:lnTo>
                  <a:lnTo>
                    <a:pt x="22878" y="24784"/>
                  </a:lnTo>
                  <a:lnTo>
                    <a:pt x="23831" y="23831"/>
                  </a:lnTo>
                  <a:lnTo>
                    <a:pt x="24784" y="22878"/>
                  </a:lnTo>
                  <a:lnTo>
                    <a:pt x="25578" y="21766"/>
                  </a:lnTo>
                  <a:lnTo>
                    <a:pt x="26293" y="20654"/>
                  </a:lnTo>
                  <a:lnTo>
                    <a:pt x="26849" y="19383"/>
                  </a:lnTo>
                  <a:lnTo>
                    <a:pt x="27326" y="18112"/>
                  </a:lnTo>
                  <a:lnTo>
                    <a:pt x="27644" y="16761"/>
                  </a:lnTo>
                  <a:lnTo>
                    <a:pt x="27882" y="15411"/>
                  </a:lnTo>
                  <a:lnTo>
                    <a:pt x="27961" y="13981"/>
                  </a:lnTo>
                  <a:lnTo>
                    <a:pt x="27882" y="12551"/>
                  </a:lnTo>
                  <a:lnTo>
                    <a:pt x="27644" y="11122"/>
                  </a:lnTo>
                  <a:lnTo>
                    <a:pt x="27247" y="9851"/>
                  </a:lnTo>
                  <a:lnTo>
                    <a:pt x="26691" y="8500"/>
                  </a:lnTo>
                  <a:lnTo>
                    <a:pt x="25976" y="7309"/>
                  </a:lnTo>
                  <a:lnTo>
                    <a:pt x="25181" y="6117"/>
                  </a:lnTo>
                  <a:lnTo>
                    <a:pt x="24228" y="5084"/>
                  </a:lnTo>
                  <a:lnTo>
                    <a:pt x="23275" y="4052"/>
                  </a:lnTo>
                  <a:lnTo>
                    <a:pt x="22163" y="3178"/>
                  </a:lnTo>
                  <a:lnTo>
                    <a:pt x="20971" y="2384"/>
                  </a:lnTo>
                  <a:lnTo>
                    <a:pt x="19700" y="1669"/>
                  </a:lnTo>
                  <a:lnTo>
                    <a:pt x="18350" y="1113"/>
                  </a:lnTo>
                  <a:lnTo>
                    <a:pt x="16999" y="636"/>
                  </a:lnTo>
                  <a:lnTo>
                    <a:pt x="15570" y="239"/>
                  </a:lnTo>
                  <a:lnTo>
                    <a:pt x="14140" y="80"/>
                  </a:lnTo>
                  <a:lnTo>
                    <a:pt x="12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4912150" y="1532900"/>
              <a:ext cx="369400" cy="369400"/>
            </a:xfrm>
            <a:custGeom>
              <a:avLst/>
              <a:gdLst/>
              <a:ahLst/>
              <a:cxnLst/>
              <a:rect l="l" t="t" r="r" b="b"/>
              <a:pathLst>
                <a:path w="14776" h="14776" extrusionOk="0">
                  <a:moveTo>
                    <a:pt x="6991" y="1"/>
                  </a:moveTo>
                  <a:lnTo>
                    <a:pt x="6276" y="160"/>
                  </a:lnTo>
                  <a:lnTo>
                    <a:pt x="5561" y="318"/>
                  </a:lnTo>
                  <a:lnTo>
                    <a:pt x="4846" y="557"/>
                  </a:lnTo>
                  <a:lnTo>
                    <a:pt x="4211" y="875"/>
                  </a:lnTo>
                  <a:lnTo>
                    <a:pt x="3575" y="1272"/>
                  </a:lnTo>
                  <a:lnTo>
                    <a:pt x="2940" y="1748"/>
                  </a:lnTo>
                  <a:lnTo>
                    <a:pt x="2383" y="2225"/>
                  </a:lnTo>
                  <a:lnTo>
                    <a:pt x="1907" y="2781"/>
                  </a:lnTo>
                  <a:lnTo>
                    <a:pt x="1430" y="3416"/>
                  </a:lnTo>
                  <a:lnTo>
                    <a:pt x="1033" y="4052"/>
                  </a:lnTo>
                  <a:lnTo>
                    <a:pt x="715" y="4767"/>
                  </a:lnTo>
                  <a:lnTo>
                    <a:pt x="398" y="5402"/>
                  </a:lnTo>
                  <a:lnTo>
                    <a:pt x="239" y="6197"/>
                  </a:lnTo>
                  <a:lnTo>
                    <a:pt x="80" y="6912"/>
                  </a:lnTo>
                  <a:lnTo>
                    <a:pt x="0" y="7706"/>
                  </a:lnTo>
                  <a:lnTo>
                    <a:pt x="0" y="8421"/>
                  </a:lnTo>
                  <a:lnTo>
                    <a:pt x="80" y="9136"/>
                  </a:lnTo>
                  <a:lnTo>
                    <a:pt x="239" y="9851"/>
                  </a:lnTo>
                  <a:lnTo>
                    <a:pt x="398" y="10486"/>
                  </a:lnTo>
                  <a:lnTo>
                    <a:pt x="715" y="11042"/>
                  </a:lnTo>
                  <a:lnTo>
                    <a:pt x="1033" y="11678"/>
                  </a:lnTo>
                  <a:lnTo>
                    <a:pt x="1430" y="12154"/>
                  </a:lnTo>
                  <a:lnTo>
                    <a:pt x="1907" y="12631"/>
                  </a:lnTo>
                  <a:lnTo>
                    <a:pt x="2383" y="13108"/>
                  </a:lnTo>
                  <a:lnTo>
                    <a:pt x="2940" y="13505"/>
                  </a:lnTo>
                  <a:lnTo>
                    <a:pt x="3575" y="13822"/>
                  </a:lnTo>
                  <a:lnTo>
                    <a:pt x="4211" y="14140"/>
                  </a:lnTo>
                  <a:lnTo>
                    <a:pt x="4846" y="14379"/>
                  </a:lnTo>
                  <a:lnTo>
                    <a:pt x="5561" y="14537"/>
                  </a:lnTo>
                  <a:lnTo>
                    <a:pt x="6276" y="14696"/>
                  </a:lnTo>
                  <a:lnTo>
                    <a:pt x="6991" y="14776"/>
                  </a:lnTo>
                  <a:lnTo>
                    <a:pt x="7785" y="14776"/>
                  </a:lnTo>
                  <a:lnTo>
                    <a:pt x="8500" y="14696"/>
                  </a:lnTo>
                  <a:lnTo>
                    <a:pt x="9215" y="14537"/>
                  </a:lnTo>
                  <a:lnTo>
                    <a:pt x="9930" y="14299"/>
                  </a:lnTo>
                  <a:lnTo>
                    <a:pt x="10565" y="14061"/>
                  </a:lnTo>
                  <a:lnTo>
                    <a:pt x="11201" y="13664"/>
                  </a:lnTo>
                  <a:lnTo>
                    <a:pt x="11757" y="13266"/>
                  </a:lnTo>
                  <a:lnTo>
                    <a:pt x="12313" y="12869"/>
                  </a:lnTo>
                  <a:lnTo>
                    <a:pt x="12789" y="12313"/>
                  </a:lnTo>
                  <a:lnTo>
                    <a:pt x="13266" y="11837"/>
                  </a:lnTo>
                  <a:lnTo>
                    <a:pt x="13663" y="11201"/>
                  </a:lnTo>
                  <a:lnTo>
                    <a:pt x="13981" y="10566"/>
                  </a:lnTo>
                  <a:lnTo>
                    <a:pt x="14299" y="9930"/>
                  </a:lnTo>
                  <a:lnTo>
                    <a:pt x="14537" y="9215"/>
                  </a:lnTo>
                  <a:lnTo>
                    <a:pt x="14696" y="8500"/>
                  </a:lnTo>
                  <a:lnTo>
                    <a:pt x="14775" y="7785"/>
                  </a:lnTo>
                  <a:lnTo>
                    <a:pt x="14775" y="6991"/>
                  </a:lnTo>
                  <a:lnTo>
                    <a:pt x="14696" y="6276"/>
                  </a:lnTo>
                  <a:lnTo>
                    <a:pt x="14537" y="5561"/>
                  </a:lnTo>
                  <a:lnTo>
                    <a:pt x="14299" y="4846"/>
                  </a:lnTo>
                  <a:lnTo>
                    <a:pt x="14060" y="4211"/>
                  </a:lnTo>
                  <a:lnTo>
                    <a:pt x="13663" y="3575"/>
                  </a:lnTo>
                  <a:lnTo>
                    <a:pt x="13266" y="3019"/>
                  </a:lnTo>
                  <a:lnTo>
                    <a:pt x="12869" y="2463"/>
                  </a:lnTo>
                  <a:lnTo>
                    <a:pt x="12313" y="1907"/>
                  </a:lnTo>
                  <a:lnTo>
                    <a:pt x="11836" y="1510"/>
                  </a:lnTo>
                  <a:lnTo>
                    <a:pt x="11201" y="1113"/>
                  </a:lnTo>
                  <a:lnTo>
                    <a:pt x="10565" y="716"/>
                  </a:lnTo>
                  <a:lnTo>
                    <a:pt x="9930" y="477"/>
                  </a:lnTo>
                  <a:lnTo>
                    <a:pt x="9215" y="239"/>
                  </a:lnTo>
                  <a:lnTo>
                    <a:pt x="8500" y="80"/>
                  </a:lnTo>
                  <a:lnTo>
                    <a:pt x="77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5005475" y="1624250"/>
              <a:ext cx="180750" cy="182725"/>
            </a:xfrm>
            <a:custGeom>
              <a:avLst/>
              <a:gdLst/>
              <a:ahLst/>
              <a:cxnLst/>
              <a:rect l="l" t="t" r="r" b="b"/>
              <a:pathLst>
                <a:path w="7230" h="7309" extrusionOk="0">
                  <a:moveTo>
                    <a:pt x="3019" y="1"/>
                  </a:moveTo>
                  <a:lnTo>
                    <a:pt x="2384" y="239"/>
                  </a:lnTo>
                  <a:lnTo>
                    <a:pt x="1748" y="557"/>
                  </a:lnTo>
                  <a:lnTo>
                    <a:pt x="1272" y="954"/>
                  </a:lnTo>
                  <a:lnTo>
                    <a:pt x="795" y="1510"/>
                  </a:lnTo>
                  <a:lnTo>
                    <a:pt x="398" y="2066"/>
                  </a:lnTo>
                  <a:lnTo>
                    <a:pt x="160" y="2781"/>
                  </a:lnTo>
                  <a:lnTo>
                    <a:pt x="1" y="3496"/>
                  </a:lnTo>
                  <a:lnTo>
                    <a:pt x="80" y="4211"/>
                  </a:lnTo>
                  <a:lnTo>
                    <a:pt x="239" y="4846"/>
                  </a:lnTo>
                  <a:lnTo>
                    <a:pt x="478" y="5482"/>
                  </a:lnTo>
                  <a:lnTo>
                    <a:pt x="875" y="6038"/>
                  </a:lnTo>
                  <a:lnTo>
                    <a:pt x="1431" y="6594"/>
                  </a:lnTo>
                  <a:lnTo>
                    <a:pt x="1987" y="6991"/>
                  </a:lnTo>
                  <a:lnTo>
                    <a:pt x="2702" y="7229"/>
                  </a:lnTo>
                  <a:lnTo>
                    <a:pt x="3417" y="7309"/>
                  </a:lnTo>
                  <a:lnTo>
                    <a:pt x="4132" y="7309"/>
                  </a:lnTo>
                  <a:lnTo>
                    <a:pt x="4767" y="7150"/>
                  </a:lnTo>
                  <a:lnTo>
                    <a:pt x="5402" y="6912"/>
                  </a:lnTo>
                  <a:lnTo>
                    <a:pt x="6038" y="6514"/>
                  </a:lnTo>
                  <a:lnTo>
                    <a:pt x="6515" y="5958"/>
                  </a:lnTo>
                  <a:lnTo>
                    <a:pt x="6912" y="5323"/>
                  </a:lnTo>
                  <a:lnTo>
                    <a:pt x="7150" y="4687"/>
                  </a:lnTo>
                  <a:lnTo>
                    <a:pt x="7229" y="3973"/>
                  </a:lnTo>
                  <a:lnTo>
                    <a:pt x="7150" y="3178"/>
                  </a:lnTo>
                  <a:lnTo>
                    <a:pt x="6912" y="2543"/>
                  </a:lnTo>
                  <a:lnTo>
                    <a:pt x="6594" y="1828"/>
                  </a:lnTo>
                  <a:lnTo>
                    <a:pt x="6197" y="1272"/>
                  </a:lnTo>
                  <a:lnTo>
                    <a:pt x="5641" y="716"/>
                  </a:lnTo>
                  <a:lnTo>
                    <a:pt x="5005" y="318"/>
                  </a:lnTo>
                  <a:lnTo>
                    <a:pt x="4290" y="80"/>
                  </a:lnTo>
                  <a:lnTo>
                    <a:pt x="365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5041225" y="1662000"/>
              <a:ext cx="111250" cy="109225"/>
            </a:xfrm>
            <a:custGeom>
              <a:avLst/>
              <a:gdLst/>
              <a:ahLst/>
              <a:cxnLst/>
              <a:rect l="l" t="t" r="r" b="b"/>
              <a:pathLst>
                <a:path w="4450" h="4369" extrusionOk="0">
                  <a:moveTo>
                    <a:pt x="2304" y="0"/>
                  </a:moveTo>
                  <a:lnTo>
                    <a:pt x="1907" y="79"/>
                  </a:lnTo>
                  <a:lnTo>
                    <a:pt x="1510" y="159"/>
                  </a:lnTo>
                  <a:lnTo>
                    <a:pt x="1113" y="318"/>
                  </a:lnTo>
                  <a:lnTo>
                    <a:pt x="795" y="556"/>
                  </a:lnTo>
                  <a:lnTo>
                    <a:pt x="477" y="874"/>
                  </a:lnTo>
                  <a:lnTo>
                    <a:pt x="239" y="1271"/>
                  </a:lnTo>
                  <a:lnTo>
                    <a:pt x="80" y="1668"/>
                  </a:lnTo>
                  <a:lnTo>
                    <a:pt x="1" y="2145"/>
                  </a:lnTo>
                  <a:lnTo>
                    <a:pt x="80" y="2542"/>
                  </a:lnTo>
                  <a:lnTo>
                    <a:pt x="160" y="2939"/>
                  </a:lnTo>
                  <a:lnTo>
                    <a:pt x="318" y="3336"/>
                  </a:lnTo>
                  <a:lnTo>
                    <a:pt x="557" y="3654"/>
                  </a:lnTo>
                  <a:lnTo>
                    <a:pt x="875" y="3972"/>
                  </a:lnTo>
                  <a:lnTo>
                    <a:pt x="1272" y="4210"/>
                  </a:lnTo>
                  <a:lnTo>
                    <a:pt x="1669" y="4369"/>
                  </a:lnTo>
                  <a:lnTo>
                    <a:pt x="2543" y="4369"/>
                  </a:lnTo>
                  <a:lnTo>
                    <a:pt x="3019" y="4210"/>
                  </a:lnTo>
                  <a:lnTo>
                    <a:pt x="3416" y="3972"/>
                  </a:lnTo>
                  <a:lnTo>
                    <a:pt x="3734" y="3733"/>
                  </a:lnTo>
                  <a:lnTo>
                    <a:pt x="4052" y="3336"/>
                  </a:lnTo>
                  <a:lnTo>
                    <a:pt x="4290" y="3019"/>
                  </a:lnTo>
                  <a:lnTo>
                    <a:pt x="4449" y="2542"/>
                  </a:lnTo>
                  <a:lnTo>
                    <a:pt x="4449" y="2145"/>
                  </a:lnTo>
                  <a:lnTo>
                    <a:pt x="4449" y="1748"/>
                  </a:lnTo>
                  <a:lnTo>
                    <a:pt x="4370" y="1430"/>
                  </a:lnTo>
                  <a:lnTo>
                    <a:pt x="4131" y="1033"/>
                  </a:lnTo>
                  <a:lnTo>
                    <a:pt x="3893" y="715"/>
                  </a:lnTo>
                  <a:lnTo>
                    <a:pt x="3575" y="477"/>
                  </a:lnTo>
                  <a:lnTo>
                    <a:pt x="3178" y="238"/>
                  </a:lnTo>
                  <a:lnTo>
                    <a:pt x="2781" y="79"/>
                  </a:lnTo>
                  <a:lnTo>
                    <a:pt x="23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5041225" y="1654050"/>
              <a:ext cx="15925" cy="15900"/>
            </a:xfrm>
            <a:custGeom>
              <a:avLst/>
              <a:gdLst/>
              <a:ahLst/>
              <a:cxnLst/>
              <a:rect l="l" t="t" r="r" b="b"/>
              <a:pathLst>
                <a:path w="637" h="636" extrusionOk="0">
                  <a:moveTo>
                    <a:pt x="239" y="0"/>
                  </a:moveTo>
                  <a:lnTo>
                    <a:pt x="80" y="80"/>
                  </a:lnTo>
                  <a:lnTo>
                    <a:pt x="1" y="159"/>
                  </a:lnTo>
                  <a:lnTo>
                    <a:pt x="1" y="318"/>
                  </a:lnTo>
                  <a:lnTo>
                    <a:pt x="1" y="397"/>
                  </a:lnTo>
                  <a:lnTo>
                    <a:pt x="1" y="556"/>
                  </a:lnTo>
                  <a:lnTo>
                    <a:pt x="160" y="636"/>
                  </a:lnTo>
                  <a:lnTo>
                    <a:pt x="477" y="636"/>
                  </a:lnTo>
                  <a:lnTo>
                    <a:pt x="636" y="397"/>
                  </a:lnTo>
                  <a:lnTo>
                    <a:pt x="557" y="239"/>
                  </a:lnTo>
                  <a:lnTo>
                    <a:pt x="557" y="159"/>
                  </a:lnTo>
                  <a:lnTo>
                    <a:pt x="477" y="80"/>
                  </a:lnTo>
                  <a:lnTo>
                    <a:pt x="318"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5090875" y="1640150"/>
              <a:ext cx="15925" cy="15900"/>
            </a:xfrm>
            <a:custGeom>
              <a:avLst/>
              <a:gdLst/>
              <a:ahLst/>
              <a:cxnLst/>
              <a:rect l="l" t="t" r="r" b="b"/>
              <a:pathLst>
                <a:path w="637" h="636" extrusionOk="0">
                  <a:moveTo>
                    <a:pt x="80" y="0"/>
                  </a:moveTo>
                  <a:lnTo>
                    <a:pt x="1" y="80"/>
                  </a:lnTo>
                  <a:lnTo>
                    <a:pt x="1" y="239"/>
                  </a:lnTo>
                  <a:lnTo>
                    <a:pt x="1" y="397"/>
                  </a:lnTo>
                  <a:lnTo>
                    <a:pt x="80" y="477"/>
                  </a:lnTo>
                  <a:lnTo>
                    <a:pt x="159" y="556"/>
                  </a:lnTo>
                  <a:lnTo>
                    <a:pt x="239" y="636"/>
                  </a:lnTo>
                  <a:lnTo>
                    <a:pt x="398" y="556"/>
                  </a:lnTo>
                  <a:lnTo>
                    <a:pt x="477" y="556"/>
                  </a:lnTo>
                  <a:lnTo>
                    <a:pt x="636" y="318"/>
                  </a:lnTo>
                  <a:lnTo>
                    <a:pt x="636" y="159"/>
                  </a:lnTo>
                  <a:lnTo>
                    <a:pt x="557" y="80"/>
                  </a:lnTo>
                  <a:lnTo>
                    <a:pt x="477"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5019375" y="1703700"/>
              <a:ext cx="15925" cy="15900"/>
            </a:xfrm>
            <a:custGeom>
              <a:avLst/>
              <a:gdLst/>
              <a:ahLst/>
              <a:cxnLst/>
              <a:rect l="l" t="t" r="r" b="b"/>
              <a:pathLst>
                <a:path w="637" h="636" extrusionOk="0">
                  <a:moveTo>
                    <a:pt x="239" y="0"/>
                  </a:moveTo>
                  <a:lnTo>
                    <a:pt x="80" y="80"/>
                  </a:lnTo>
                  <a:lnTo>
                    <a:pt x="1" y="159"/>
                  </a:lnTo>
                  <a:lnTo>
                    <a:pt x="1" y="238"/>
                  </a:lnTo>
                  <a:lnTo>
                    <a:pt x="1" y="397"/>
                  </a:lnTo>
                  <a:lnTo>
                    <a:pt x="1" y="477"/>
                  </a:lnTo>
                  <a:lnTo>
                    <a:pt x="160" y="556"/>
                  </a:lnTo>
                  <a:lnTo>
                    <a:pt x="239" y="636"/>
                  </a:lnTo>
                  <a:lnTo>
                    <a:pt x="398" y="636"/>
                  </a:lnTo>
                  <a:lnTo>
                    <a:pt x="478" y="556"/>
                  </a:lnTo>
                  <a:lnTo>
                    <a:pt x="636" y="318"/>
                  </a:lnTo>
                  <a:lnTo>
                    <a:pt x="557" y="238"/>
                  </a:lnTo>
                  <a:lnTo>
                    <a:pt x="557" y="80"/>
                  </a:lnTo>
                  <a:lnTo>
                    <a:pt x="478"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5031300" y="1749375"/>
              <a:ext cx="15925" cy="15900"/>
            </a:xfrm>
            <a:custGeom>
              <a:avLst/>
              <a:gdLst/>
              <a:ahLst/>
              <a:cxnLst/>
              <a:rect l="l" t="t" r="r" b="b"/>
              <a:pathLst>
                <a:path w="637" h="636" extrusionOk="0">
                  <a:moveTo>
                    <a:pt x="239" y="0"/>
                  </a:moveTo>
                  <a:lnTo>
                    <a:pt x="80" y="80"/>
                  </a:lnTo>
                  <a:lnTo>
                    <a:pt x="1" y="159"/>
                  </a:lnTo>
                  <a:lnTo>
                    <a:pt x="1" y="318"/>
                  </a:lnTo>
                  <a:lnTo>
                    <a:pt x="1" y="397"/>
                  </a:lnTo>
                  <a:lnTo>
                    <a:pt x="80" y="556"/>
                  </a:lnTo>
                  <a:lnTo>
                    <a:pt x="159" y="636"/>
                  </a:lnTo>
                  <a:lnTo>
                    <a:pt x="477" y="636"/>
                  </a:lnTo>
                  <a:lnTo>
                    <a:pt x="636" y="397"/>
                  </a:lnTo>
                  <a:lnTo>
                    <a:pt x="636" y="238"/>
                  </a:lnTo>
                  <a:lnTo>
                    <a:pt x="557" y="159"/>
                  </a:lnTo>
                  <a:lnTo>
                    <a:pt x="477" y="80"/>
                  </a:lnTo>
                  <a:lnTo>
                    <a:pt x="318"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5069025" y="1779150"/>
              <a:ext cx="15925" cy="15925"/>
            </a:xfrm>
            <a:custGeom>
              <a:avLst/>
              <a:gdLst/>
              <a:ahLst/>
              <a:cxnLst/>
              <a:rect l="l" t="t" r="r" b="b"/>
              <a:pathLst>
                <a:path w="637" h="637" extrusionOk="0">
                  <a:moveTo>
                    <a:pt x="239" y="1"/>
                  </a:moveTo>
                  <a:lnTo>
                    <a:pt x="80" y="80"/>
                  </a:lnTo>
                  <a:lnTo>
                    <a:pt x="1" y="160"/>
                  </a:lnTo>
                  <a:lnTo>
                    <a:pt x="1" y="239"/>
                  </a:lnTo>
                  <a:lnTo>
                    <a:pt x="1" y="398"/>
                  </a:lnTo>
                  <a:lnTo>
                    <a:pt x="80" y="477"/>
                  </a:lnTo>
                  <a:lnTo>
                    <a:pt x="160" y="557"/>
                  </a:lnTo>
                  <a:lnTo>
                    <a:pt x="239" y="636"/>
                  </a:lnTo>
                  <a:lnTo>
                    <a:pt x="398" y="636"/>
                  </a:lnTo>
                  <a:lnTo>
                    <a:pt x="477" y="557"/>
                  </a:lnTo>
                  <a:lnTo>
                    <a:pt x="636" y="318"/>
                  </a:lnTo>
                  <a:lnTo>
                    <a:pt x="636" y="239"/>
                  </a:lnTo>
                  <a:lnTo>
                    <a:pt x="557" y="80"/>
                  </a:lnTo>
                  <a:lnTo>
                    <a:pt x="477" y="1"/>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5112725" y="1777175"/>
              <a:ext cx="15900" cy="15900"/>
            </a:xfrm>
            <a:custGeom>
              <a:avLst/>
              <a:gdLst/>
              <a:ahLst/>
              <a:cxnLst/>
              <a:rect l="l" t="t" r="r" b="b"/>
              <a:pathLst>
                <a:path w="636" h="636" extrusionOk="0">
                  <a:moveTo>
                    <a:pt x="318" y="0"/>
                  </a:moveTo>
                  <a:lnTo>
                    <a:pt x="239" y="80"/>
                  </a:lnTo>
                  <a:lnTo>
                    <a:pt x="80" y="80"/>
                  </a:lnTo>
                  <a:lnTo>
                    <a:pt x="0" y="159"/>
                  </a:lnTo>
                  <a:lnTo>
                    <a:pt x="0" y="318"/>
                  </a:lnTo>
                  <a:lnTo>
                    <a:pt x="0" y="477"/>
                  </a:lnTo>
                  <a:lnTo>
                    <a:pt x="80" y="556"/>
                  </a:lnTo>
                  <a:lnTo>
                    <a:pt x="159" y="636"/>
                  </a:lnTo>
                  <a:lnTo>
                    <a:pt x="477" y="636"/>
                  </a:lnTo>
                  <a:lnTo>
                    <a:pt x="636" y="397"/>
                  </a:lnTo>
                  <a:lnTo>
                    <a:pt x="636" y="239"/>
                  </a:lnTo>
                  <a:lnTo>
                    <a:pt x="556" y="159"/>
                  </a:lnTo>
                  <a:lnTo>
                    <a:pt x="477" y="80"/>
                  </a:lnTo>
                  <a:lnTo>
                    <a:pt x="318"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5150450" y="1751350"/>
              <a:ext cx="15925" cy="15925"/>
            </a:xfrm>
            <a:custGeom>
              <a:avLst/>
              <a:gdLst/>
              <a:ahLst/>
              <a:cxnLst/>
              <a:rect l="l" t="t" r="r" b="b"/>
              <a:pathLst>
                <a:path w="637" h="637" extrusionOk="0">
                  <a:moveTo>
                    <a:pt x="239" y="1"/>
                  </a:moveTo>
                  <a:lnTo>
                    <a:pt x="160" y="80"/>
                  </a:lnTo>
                  <a:lnTo>
                    <a:pt x="80" y="159"/>
                  </a:lnTo>
                  <a:lnTo>
                    <a:pt x="1" y="318"/>
                  </a:lnTo>
                  <a:lnTo>
                    <a:pt x="1" y="398"/>
                  </a:lnTo>
                  <a:lnTo>
                    <a:pt x="80" y="557"/>
                  </a:lnTo>
                  <a:lnTo>
                    <a:pt x="239" y="636"/>
                  </a:lnTo>
                  <a:lnTo>
                    <a:pt x="477" y="636"/>
                  </a:lnTo>
                  <a:lnTo>
                    <a:pt x="557" y="557"/>
                  </a:lnTo>
                  <a:lnTo>
                    <a:pt x="636" y="398"/>
                  </a:lnTo>
                  <a:lnTo>
                    <a:pt x="636" y="239"/>
                  </a:lnTo>
                  <a:lnTo>
                    <a:pt x="636" y="159"/>
                  </a:lnTo>
                  <a:lnTo>
                    <a:pt x="477" y="80"/>
                  </a:lnTo>
                  <a:lnTo>
                    <a:pt x="398" y="1"/>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5160375" y="1699725"/>
              <a:ext cx="15925" cy="15900"/>
            </a:xfrm>
            <a:custGeom>
              <a:avLst/>
              <a:gdLst/>
              <a:ahLst/>
              <a:cxnLst/>
              <a:rect l="l" t="t" r="r" b="b"/>
              <a:pathLst>
                <a:path w="637" h="636" extrusionOk="0">
                  <a:moveTo>
                    <a:pt x="239" y="0"/>
                  </a:moveTo>
                  <a:lnTo>
                    <a:pt x="160" y="80"/>
                  </a:lnTo>
                  <a:lnTo>
                    <a:pt x="80" y="159"/>
                  </a:lnTo>
                  <a:lnTo>
                    <a:pt x="1" y="239"/>
                  </a:lnTo>
                  <a:lnTo>
                    <a:pt x="1" y="397"/>
                  </a:lnTo>
                  <a:lnTo>
                    <a:pt x="80" y="477"/>
                  </a:lnTo>
                  <a:lnTo>
                    <a:pt x="160" y="556"/>
                  </a:lnTo>
                  <a:lnTo>
                    <a:pt x="319" y="636"/>
                  </a:lnTo>
                  <a:lnTo>
                    <a:pt x="398" y="636"/>
                  </a:lnTo>
                  <a:lnTo>
                    <a:pt x="557" y="556"/>
                  </a:lnTo>
                  <a:lnTo>
                    <a:pt x="636" y="318"/>
                  </a:lnTo>
                  <a:lnTo>
                    <a:pt x="636" y="239"/>
                  </a:lnTo>
                  <a:lnTo>
                    <a:pt x="557" y="80"/>
                  </a:lnTo>
                  <a:lnTo>
                    <a:pt x="477"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5134575" y="1658025"/>
              <a:ext cx="15900" cy="15900"/>
            </a:xfrm>
            <a:custGeom>
              <a:avLst/>
              <a:gdLst/>
              <a:ahLst/>
              <a:cxnLst/>
              <a:rect l="l" t="t" r="r" b="b"/>
              <a:pathLst>
                <a:path w="636" h="636" extrusionOk="0">
                  <a:moveTo>
                    <a:pt x="238" y="0"/>
                  </a:moveTo>
                  <a:lnTo>
                    <a:pt x="80" y="80"/>
                  </a:lnTo>
                  <a:lnTo>
                    <a:pt x="0" y="159"/>
                  </a:lnTo>
                  <a:lnTo>
                    <a:pt x="0" y="238"/>
                  </a:lnTo>
                  <a:lnTo>
                    <a:pt x="0" y="397"/>
                  </a:lnTo>
                  <a:lnTo>
                    <a:pt x="80" y="477"/>
                  </a:lnTo>
                  <a:lnTo>
                    <a:pt x="159" y="556"/>
                  </a:lnTo>
                  <a:lnTo>
                    <a:pt x="238" y="636"/>
                  </a:lnTo>
                  <a:lnTo>
                    <a:pt x="397" y="636"/>
                  </a:lnTo>
                  <a:lnTo>
                    <a:pt x="477" y="556"/>
                  </a:lnTo>
                  <a:lnTo>
                    <a:pt x="636" y="318"/>
                  </a:lnTo>
                  <a:lnTo>
                    <a:pt x="636" y="238"/>
                  </a:lnTo>
                  <a:lnTo>
                    <a:pt x="556" y="80"/>
                  </a:lnTo>
                  <a:lnTo>
                    <a:pt x="477"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5219950" y="1638150"/>
              <a:ext cx="174800" cy="343600"/>
            </a:xfrm>
            <a:custGeom>
              <a:avLst/>
              <a:gdLst/>
              <a:ahLst/>
              <a:cxnLst/>
              <a:rect l="l" t="t" r="r" b="b"/>
              <a:pathLst>
                <a:path w="6992" h="13744" extrusionOk="0">
                  <a:moveTo>
                    <a:pt x="5641" y="1"/>
                  </a:moveTo>
                  <a:lnTo>
                    <a:pt x="5244" y="160"/>
                  </a:lnTo>
                  <a:lnTo>
                    <a:pt x="4926" y="319"/>
                  </a:lnTo>
                  <a:lnTo>
                    <a:pt x="4688" y="557"/>
                  </a:lnTo>
                  <a:lnTo>
                    <a:pt x="4449" y="795"/>
                  </a:lnTo>
                  <a:lnTo>
                    <a:pt x="4290" y="1192"/>
                  </a:lnTo>
                  <a:lnTo>
                    <a:pt x="4211" y="1590"/>
                  </a:lnTo>
                  <a:lnTo>
                    <a:pt x="4052" y="2543"/>
                  </a:lnTo>
                  <a:lnTo>
                    <a:pt x="3814" y="4846"/>
                  </a:lnTo>
                  <a:lnTo>
                    <a:pt x="3496" y="6117"/>
                  </a:lnTo>
                  <a:lnTo>
                    <a:pt x="3337" y="6753"/>
                  </a:lnTo>
                  <a:lnTo>
                    <a:pt x="3099" y="7388"/>
                  </a:lnTo>
                  <a:lnTo>
                    <a:pt x="2781" y="8024"/>
                  </a:lnTo>
                  <a:lnTo>
                    <a:pt x="2543" y="8580"/>
                  </a:lnTo>
                  <a:lnTo>
                    <a:pt x="1828" y="9533"/>
                  </a:lnTo>
                  <a:lnTo>
                    <a:pt x="716" y="11042"/>
                  </a:lnTo>
                  <a:lnTo>
                    <a:pt x="239" y="11678"/>
                  </a:lnTo>
                  <a:lnTo>
                    <a:pt x="160" y="11916"/>
                  </a:lnTo>
                  <a:lnTo>
                    <a:pt x="80" y="12234"/>
                  </a:lnTo>
                  <a:lnTo>
                    <a:pt x="1" y="12472"/>
                  </a:lnTo>
                  <a:lnTo>
                    <a:pt x="80" y="12790"/>
                  </a:lnTo>
                  <a:lnTo>
                    <a:pt x="239" y="13028"/>
                  </a:lnTo>
                  <a:lnTo>
                    <a:pt x="477" y="13346"/>
                  </a:lnTo>
                  <a:lnTo>
                    <a:pt x="716" y="13584"/>
                  </a:lnTo>
                  <a:lnTo>
                    <a:pt x="954" y="13743"/>
                  </a:lnTo>
                  <a:lnTo>
                    <a:pt x="1272" y="13743"/>
                  </a:lnTo>
                  <a:lnTo>
                    <a:pt x="1590" y="13664"/>
                  </a:lnTo>
                  <a:lnTo>
                    <a:pt x="1907" y="13584"/>
                  </a:lnTo>
                  <a:lnTo>
                    <a:pt x="2225" y="13346"/>
                  </a:lnTo>
                  <a:lnTo>
                    <a:pt x="2940" y="12790"/>
                  </a:lnTo>
                  <a:lnTo>
                    <a:pt x="3734" y="11916"/>
                  </a:lnTo>
                  <a:lnTo>
                    <a:pt x="4449" y="10883"/>
                  </a:lnTo>
                  <a:lnTo>
                    <a:pt x="5085" y="9771"/>
                  </a:lnTo>
                  <a:lnTo>
                    <a:pt x="5720" y="8500"/>
                  </a:lnTo>
                  <a:lnTo>
                    <a:pt x="6197" y="7071"/>
                  </a:lnTo>
                  <a:lnTo>
                    <a:pt x="6594" y="5641"/>
                  </a:lnTo>
                  <a:lnTo>
                    <a:pt x="6832" y="4211"/>
                  </a:lnTo>
                  <a:lnTo>
                    <a:pt x="6991" y="2860"/>
                  </a:lnTo>
                  <a:lnTo>
                    <a:pt x="6912" y="1669"/>
                  </a:lnTo>
                  <a:lnTo>
                    <a:pt x="6832" y="1192"/>
                  </a:lnTo>
                  <a:lnTo>
                    <a:pt x="6753" y="716"/>
                  </a:lnTo>
                  <a:lnTo>
                    <a:pt x="6515" y="398"/>
                  </a:lnTo>
                  <a:lnTo>
                    <a:pt x="6276" y="160"/>
                  </a:lnTo>
                  <a:lnTo>
                    <a:pt x="6038" y="80"/>
                  </a:lnTo>
                  <a:lnTo>
                    <a:pt x="56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1528225" y="418825"/>
              <a:ext cx="4559575" cy="1215375"/>
            </a:xfrm>
            <a:custGeom>
              <a:avLst/>
              <a:gdLst/>
              <a:ahLst/>
              <a:cxnLst/>
              <a:rect l="l" t="t" r="r" b="b"/>
              <a:pathLst>
                <a:path w="182383" h="48615" extrusionOk="0">
                  <a:moveTo>
                    <a:pt x="82215" y="3734"/>
                  </a:moveTo>
                  <a:lnTo>
                    <a:pt x="83407" y="3813"/>
                  </a:lnTo>
                  <a:lnTo>
                    <a:pt x="84440" y="3893"/>
                  </a:lnTo>
                  <a:lnTo>
                    <a:pt x="85234" y="4052"/>
                  </a:lnTo>
                  <a:lnTo>
                    <a:pt x="85869" y="4290"/>
                  </a:lnTo>
                  <a:lnTo>
                    <a:pt x="86346" y="4608"/>
                  </a:lnTo>
                  <a:lnTo>
                    <a:pt x="86664" y="5005"/>
                  </a:lnTo>
                  <a:lnTo>
                    <a:pt x="86902" y="5482"/>
                  </a:lnTo>
                  <a:lnTo>
                    <a:pt x="87061" y="6038"/>
                  </a:lnTo>
                  <a:lnTo>
                    <a:pt x="87140" y="6753"/>
                  </a:lnTo>
                  <a:lnTo>
                    <a:pt x="87140" y="7626"/>
                  </a:lnTo>
                  <a:lnTo>
                    <a:pt x="87061" y="9692"/>
                  </a:lnTo>
                  <a:lnTo>
                    <a:pt x="86982" y="12472"/>
                  </a:lnTo>
                  <a:lnTo>
                    <a:pt x="86982" y="15252"/>
                  </a:lnTo>
                  <a:lnTo>
                    <a:pt x="86902" y="16364"/>
                  </a:lnTo>
                  <a:lnTo>
                    <a:pt x="86823" y="17317"/>
                  </a:lnTo>
                  <a:lnTo>
                    <a:pt x="86664" y="18112"/>
                  </a:lnTo>
                  <a:lnTo>
                    <a:pt x="86425" y="18668"/>
                  </a:lnTo>
                  <a:lnTo>
                    <a:pt x="86108" y="19224"/>
                  </a:lnTo>
                  <a:lnTo>
                    <a:pt x="85790" y="19542"/>
                  </a:lnTo>
                  <a:lnTo>
                    <a:pt x="85313" y="19859"/>
                  </a:lnTo>
                  <a:lnTo>
                    <a:pt x="84678" y="20018"/>
                  </a:lnTo>
                  <a:lnTo>
                    <a:pt x="83963" y="20177"/>
                  </a:lnTo>
                  <a:lnTo>
                    <a:pt x="83089" y="20177"/>
                  </a:lnTo>
                  <a:lnTo>
                    <a:pt x="80944" y="20257"/>
                  </a:lnTo>
                  <a:lnTo>
                    <a:pt x="78085" y="20177"/>
                  </a:lnTo>
                  <a:lnTo>
                    <a:pt x="73080" y="20257"/>
                  </a:lnTo>
                  <a:lnTo>
                    <a:pt x="68950" y="20336"/>
                  </a:lnTo>
                  <a:lnTo>
                    <a:pt x="63230" y="20495"/>
                  </a:lnTo>
                  <a:lnTo>
                    <a:pt x="61324" y="20415"/>
                  </a:lnTo>
                  <a:lnTo>
                    <a:pt x="60609" y="20415"/>
                  </a:lnTo>
                  <a:lnTo>
                    <a:pt x="59894" y="20336"/>
                  </a:lnTo>
                  <a:lnTo>
                    <a:pt x="59338" y="20177"/>
                  </a:lnTo>
                  <a:lnTo>
                    <a:pt x="58862" y="20018"/>
                  </a:lnTo>
                  <a:lnTo>
                    <a:pt x="58464" y="19780"/>
                  </a:lnTo>
                  <a:lnTo>
                    <a:pt x="58147" y="19462"/>
                  </a:lnTo>
                  <a:lnTo>
                    <a:pt x="57908" y="19144"/>
                  </a:lnTo>
                  <a:lnTo>
                    <a:pt x="57749" y="18747"/>
                  </a:lnTo>
                  <a:lnTo>
                    <a:pt x="57749" y="18350"/>
                  </a:lnTo>
                  <a:lnTo>
                    <a:pt x="57829" y="17794"/>
                  </a:lnTo>
                  <a:lnTo>
                    <a:pt x="58067" y="17317"/>
                  </a:lnTo>
                  <a:lnTo>
                    <a:pt x="58305" y="16761"/>
                  </a:lnTo>
                  <a:lnTo>
                    <a:pt x="58941" y="15570"/>
                  </a:lnTo>
                  <a:lnTo>
                    <a:pt x="59735" y="14458"/>
                  </a:lnTo>
                  <a:lnTo>
                    <a:pt x="60609" y="13346"/>
                  </a:lnTo>
                  <a:lnTo>
                    <a:pt x="61880" y="11598"/>
                  </a:lnTo>
                  <a:lnTo>
                    <a:pt x="63072" y="9851"/>
                  </a:lnTo>
                  <a:lnTo>
                    <a:pt x="64422" y="8024"/>
                  </a:lnTo>
                  <a:lnTo>
                    <a:pt x="65216" y="7150"/>
                  </a:lnTo>
                  <a:lnTo>
                    <a:pt x="65931" y="6355"/>
                  </a:lnTo>
                  <a:lnTo>
                    <a:pt x="66805" y="5640"/>
                  </a:lnTo>
                  <a:lnTo>
                    <a:pt x="67599" y="5084"/>
                  </a:lnTo>
                  <a:lnTo>
                    <a:pt x="68553" y="4608"/>
                  </a:lnTo>
                  <a:lnTo>
                    <a:pt x="69665" y="4290"/>
                  </a:lnTo>
                  <a:lnTo>
                    <a:pt x="70936" y="4052"/>
                  </a:lnTo>
                  <a:lnTo>
                    <a:pt x="72286" y="3893"/>
                  </a:lnTo>
                  <a:lnTo>
                    <a:pt x="73795" y="3813"/>
                  </a:lnTo>
                  <a:lnTo>
                    <a:pt x="75384" y="3734"/>
                  </a:lnTo>
                  <a:close/>
                  <a:moveTo>
                    <a:pt x="114148" y="4131"/>
                  </a:moveTo>
                  <a:lnTo>
                    <a:pt x="115260" y="4211"/>
                  </a:lnTo>
                  <a:lnTo>
                    <a:pt x="116134" y="4370"/>
                  </a:lnTo>
                  <a:lnTo>
                    <a:pt x="116929" y="4608"/>
                  </a:lnTo>
                  <a:lnTo>
                    <a:pt x="117485" y="4846"/>
                  </a:lnTo>
                  <a:lnTo>
                    <a:pt x="118041" y="5164"/>
                  </a:lnTo>
                  <a:lnTo>
                    <a:pt x="118358" y="5640"/>
                  </a:lnTo>
                  <a:lnTo>
                    <a:pt x="118676" y="6197"/>
                  </a:lnTo>
                  <a:lnTo>
                    <a:pt x="118835" y="6911"/>
                  </a:lnTo>
                  <a:lnTo>
                    <a:pt x="118994" y="7706"/>
                  </a:lnTo>
                  <a:lnTo>
                    <a:pt x="119073" y="8659"/>
                  </a:lnTo>
                  <a:lnTo>
                    <a:pt x="119073" y="9771"/>
                  </a:lnTo>
                  <a:lnTo>
                    <a:pt x="119073" y="12472"/>
                  </a:lnTo>
                  <a:lnTo>
                    <a:pt x="119073" y="15252"/>
                  </a:lnTo>
                  <a:lnTo>
                    <a:pt x="119073" y="17397"/>
                  </a:lnTo>
                  <a:lnTo>
                    <a:pt x="119073" y="18191"/>
                  </a:lnTo>
                  <a:lnTo>
                    <a:pt x="118914" y="18827"/>
                  </a:lnTo>
                  <a:lnTo>
                    <a:pt x="118756" y="19383"/>
                  </a:lnTo>
                  <a:lnTo>
                    <a:pt x="118517" y="19780"/>
                  </a:lnTo>
                  <a:lnTo>
                    <a:pt x="118120" y="20098"/>
                  </a:lnTo>
                  <a:lnTo>
                    <a:pt x="117643" y="20257"/>
                  </a:lnTo>
                  <a:lnTo>
                    <a:pt x="117008" y="20415"/>
                  </a:lnTo>
                  <a:lnTo>
                    <a:pt x="116293" y="20495"/>
                  </a:lnTo>
                  <a:lnTo>
                    <a:pt x="114228" y="20574"/>
                  </a:lnTo>
                  <a:lnTo>
                    <a:pt x="111448" y="20574"/>
                  </a:lnTo>
                  <a:lnTo>
                    <a:pt x="106364" y="20654"/>
                  </a:lnTo>
                  <a:lnTo>
                    <a:pt x="102074" y="20654"/>
                  </a:lnTo>
                  <a:lnTo>
                    <a:pt x="95719" y="20813"/>
                  </a:lnTo>
                  <a:lnTo>
                    <a:pt x="93495" y="20733"/>
                  </a:lnTo>
                  <a:lnTo>
                    <a:pt x="91827" y="20654"/>
                  </a:lnTo>
                  <a:lnTo>
                    <a:pt x="91112" y="20574"/>
                  </a:lnTo>
                  <a:lnTo>
                    <a:pt x="90556" y="20415"/>
                  </a:lnTo>
                  <a:lnTo>
                    <a:pt x="90000" y="20177"/>
                  </a:lnTo>
                  <a:lnTo>
                    <a:pt x="89603" y="19939"/>
                  </a:lnTo>
                  <a:lnTo>
                    <a:pt x="89444" y="19780"/>
                  </a:lnTo>
                  <a:lnTo>
                    <a:pt x="89365" y="19542"/>
                  </a:lnTo>
                  <a:lnTo>
                    <a:pt x="89206" y="18668"/>
                  </a:lnTo>
                  <a:lnTo>
                    <a:pt x="89047" y="17476"/>
                  </a:lnTo>
                  <a:lnTo>
                    <a:pt x="88967" y="16126"/>
                  </a:lnTo>
                  <a:lnTo>
                    <a:pt x="88967" y="13266"/>
                  </a:lnTo>
                  <a:lnTo>
                    <a:pt x="88967" y="11122"/>
                  </a:lnTo>
                  <a:lnTo>
                    <a:pt x="88967" y="9612"/>
                  </a:lnTo>
                  <a:lnTo>
                    <a:pt x="88967" y="8262"/>
                  </a:lnTo>
                  <a:lnTo>
                    <a:pt x="88967" y="7150"/>
                  </a:lnTo>
                  <a:lnTo>
                    <a:pt x="89126" y="6197"/>
                  </a:lnTo>
                  <a:lnTo>
                    <a:pt x="89285" y="5720"/>
                  </a:lnTo>
                  <a:lnTo>
                    <a:pt x="89444" y="5402"/>
                  </a:lnTo>
                  <a:lnTo>
                    <a:pt x="89682" y="5005"/>
                  </a:lnTo>
                  <a:lnTo>
                    <a:pt x="90000" y="4767"/>
                  </a:lnTo>
                  <a:lnTo>
                    <a:pt x="90397" y="4528"/>
                  </a:lnTo>
                  <a:lnTo>
                    <a:pt x="90874" y="4370"/>
                  </a:lnTo>
                  <a:lnTo>
                    <a:pt x="91430" y="4290"/>
                  </a:lnTo>
                  <a:lnTo>
                    <a:pt x="92065" y="4211"/>
                  </a:lnTo>
                  <a:lnTo>
                    <a:pt x="99929" y="4131"/>
                  </a:lnTo>
                  <a:close/>
                  <a:moveTo>
                    <a:pt x="124554" y="5561"/>
                  </a:moveTo>
                  <a:lnTo>
                    <a:pt x="125269" y="5799"/>
                  </a:lnTo>
                  <a:lnTo>
                    <a:pt x="126064" y="6038"/>
                  </a:lnTo>
                  <a:lnTo>
                    <a:pt x="126858" y="6355"/>
                  </a:lnTo>
                  <a:lnTo>
                    <a:pt x="127573" y="6673"/>
                  </a:lnTo>
                  <a:lnTo>
                    <a:pt x="129082" y="7547"/>
                  </a:lnTo>
                  <a:lnTo>
                    <a:pt x="130432" y="8421"/>
                  </a:lnTo>
                  <a:lnTo>
                    <a:pt x="131703" y="9453"/>
                  </a:lnTo>
                  <a:lnTo>
                    <a:pt x="132895" y="10486"/>
                  </a:lnTo>
                  <a:lnTo>
                    <a:pt x="133928" y="11519"/>
                  </a:lnTo>
                  <a:lnTo>
                    <a:pt x="134801" y="12472"/>
                  </a:lnTo>
                  <a:lnTo>
                    <a:pt x="135437" y="13266"/>
                  </a:lnTo>
                  <a:lnTo>
                    <a:pt x="135834" y="13822"/>
                  </a:lnTo>
                  <a:lnTo>
                    <a:pt x="136231" y="14617"/>
                  </a:lnTo>
                  <a:lnTo>
                    <a:pt x="136708" y="15570"/>
                  </a:lnTo>
                  <a:lnTo>
                    <a:pt x="137105" y="16603"/>
                  </a:lnTo>
                  <a:lnTo>
                    <a:pt x="137423" y="17635"/>
                  </a:lnTo>
                  <a:lnTo>
                    <a:pt x="137661" y="18588"/>
                  </a:lnTo>
                  <a:lnTo>
                    <a:pt x="137661" y="18986"/>
                  </a:lnTo>
                  <a:lnTo>
                    <a:pt x="137661" y="19383"/>
                  </a:lnTo>
                  <a:lnTo>
                    <a:pt x="137582" y="19701"/>
                  </a:lnTo>
                  <a:lnTo>
                    <a:pt x="137423" y="20018"/>
                  </a:lnTo>
                  <a:lnTo>
                    <a:pt x="137264" y="20257"/>
                  </a:lnTo>
                  <a:lnTo>
                    <a:pt x="137026" y="20415"/>
                  </a:lnTo>
                  <a:lnTo>
                    <a:pt x="136787" y="20574"/>
                  </a:lnTo>
                  <a:lnTo>
                    <a:pt x="136470" y="20733"/>
                  </a:lnTo>
                  <a:lnTo>
                    <a:pt x="135755" y="20813"/>
                  </a:lnTo>
                  <a:lnTo>
                    <a:pt x="134722" y="20892"/>
                  </a:lnTo>
                  <a:lnTo>
                    <a:pt x="131624" y="20733"/>
                  </a:lnTo>
                  <a:lnTo>
                    <a:pt x="129479" y="20654"/>
                  </a:lnTo>
                  <a:lnTo>
                    <a:pt x="124078" y="20654"/>
                  </a:lnTo>
                  <a:lnTo>
                    <a:pt x="123601" y="20574"/>
                  </a:lnTo>
                  <a:lnTo>
                    <a:pt x="123204" y="20495"/>
                  </a:lnTo>
                  <a:lnTo>
                    <a:pt x="122886" y="20336"/>
                  </a:lnTo>
                  <a:lnTo>
                    <a:pt x="122648" y="20098"/>
                  </a:lnTo>
                  <a:lnTo>
                    <a:pt x="122410" y="19780"/>
                  </a:lnTo>
                  <a:lnTo>
                    <a:pt x="122251" y="19303"/>
                  </a:lnTo>
                  <a:lnTo>
                    <a:pt x="122171" y="18827"/>
                  </a:lnTo>
                  <a:lnTo>
                    <a:pt x="122092" y="18112"/>
                  </a:lnTo>
                  <a:lnTo>
                    <a:pt x="122012" y="16364"/>
                  </a:lnTo>
                  <a:lnTo>
                    <a:pt x="122012" y="13981"/>
                  </a:lnTo>
                  <a:lnTo>
                    <a:pt x="121933" y="9533"/>
                  </a:lnTo>
                  <a:lnTo>
                    <a:pt x="122012" y="7944"/>
                  </a:lnTo>
                  <a:lnTo>
                    <a:pt x="122092" y="7229"/>
                  </a:lnTo>
                  <a:lnTo>
                    <a:pt x="122251" y="6753"/>
                  </a:lnTo>
                  <a:lnTo>
                    <a:pt x="122410" y="6276"/>
                  </a:lnTo>
                  <a:lnTo>
                    <a:pt x="122648" y="5958"/>
                  </a:lnTo>
                  <a:lnTo>
                    <a:pt x="122966" y="5720"/>
                  </a:lnTo>
                  <a:lnTo>
                    <a:pt x="123363" y="5561"/>
                  </a:lnTo>
                  <a:close/>
                  <a:moveTo>
                    <a:pt x="80865" y="1"/>
                  </a:moveTo>
                  <a:lnTo>
                    <a:pt x="77846" y="159"/>
                  </a:lnTo>
                  <a:lnTo>
                    <a:pt x="75066" y="318"/>
                  </a:lnTo>
                  <a:lnTo>
                    <a:pt x="72604" y="636"/>
                  </a:lnTo>
                  <a:lnTo>
                    <a:pt x="70380" y="1113"/>
                  </a:lnTo>
                  <a:lnTo>
                    <a:pt x="69347" y="1351"/>
                  </a:lnTo>
                  <a:lnTo>
                    <a:pt x="68394" y="1669"/>
                  </a:lnTo>
                  <a:lnTo>
                    <a:pt x="67520" y="1986"/>
                  </a:lnTo>
                  <a:lnTo>
                    <a:pt x="66726" y="2384"/>
                  </a:lnTo>
                  <a:lnTo>
                    <a:pt x="66011" y="2860"/>
                  </a:lnTo>
                  <a:lnTo>
                    <a:pt x="65375" y="3337"/>
                  </a:lnTo>
                  <a:lnTo>
                    <a:pt x="64819" y="3813"/>
                  </a:lnTo>
                  <a:lnTo>
                    <a:pt x="64343" y="4370"/>
                  </a:lnTo>
                  <a:lnTo>
                    <a:pt x="60609" y="9136"/>
                  </a:lnTo>
                  <a:lnTo>
                    <a:pt x="56717" y="13822"/>
                  </a:lnTo>
                  <a:lnTo>
                    <a:pt x="52507" y="18906"/>
                  </a:lnTo>
                  <a:lnTo>
                    <a:pt x="44960" y="19224"/>
                  </a:lnTo>
                  <a:lnTo>
                    <a:pt x="28120" y="20018"/>
                  </a:lnTo>
                  <a:lnTo>
                    <a:pt x="18985" y="20495"/>
                  </a:lnTo>
                  <a:lnTo>
                    <a:pt x="10883" y="20971"/>
                  </a:lnTo>
                  <a:lnTo>
                    <a:pt x="4846" y="21369"/>
                  </a:lnTo>
                  <a:lnTo>
                    <a:pt x="2939" y="21528"/>
                  </a:lnTo>
                  <a:lnTo>
                    <a:pt x="2065" y="21686"/>
                  </a:lnTo>
                  <a:lnTo>
                    <a:pt x="1668" y="21925"/>
                  </a:lnTo>
                  <a:lnTo>
                    <a:pt x="1271" y="22242"/>
                  </a:lnTo>
                  <a:lnTo>
                    <a:pt x="1033" y="22719"/>
                  </a:lnTo>
                  <a:lnTo>
                    <a:pt x="715" y="23275"/>
                  </a:lnTo>
                  <a:lnTo>
                    <a:pt x="556" y="23831"/>
                  </a:lnTo>
                  <a:lnTo>
                    <a:pt x="397" y="24546"/>
                  </a:lnTo>
                  <a:lnTo>
                    <a:pt x="159" y="25976"/>
                  </a:lnTo>
                  <a:lnTo>
                    <a:pt x="80" y="27406"/>
                  </a:lnTo>
                  <a:lnTo>
                    <a:pt x="0" y="28756"/>
                  </a:lnTo>
                  <a:lnTo>
                    <a:pt x="80" y="29789"/>
                  </a:lnTo>
                  <a:lnTo>
                    <a:pt x="159" y="30424"/>
                  </a:lnTo>
                  <a:lnTo>
                    <a:pt x="238" y="30583"/>
                  </a:lnTo>
                  <a:lnTo>
                    <a:pt x="318" y="30663"/>
                  </a:lnTo>
                  <a:lnTo>
                    <a:pt x="953" y="30663"/>
                  </a:lnTo>
                  <a:lnTo>
                    <a:pt x="1112" y="30742"/>
                  </a:lnTo>
                  <a:lnTo>
                    <a:pt x="1271" y="30901"/>
                  </a:lnTo>
                  <a:lnTo>
                    <a:pt x="1430" y="31139"/>
                  </a:lnTo>
                  <a:lnTo>
                    <a:pt x="1589" y="31457"/>
                  </a:lnTo>
                  <a:lnTo>
                    <a:pt x="1668" y="31934"/>
                  </a:lnTo>
                  <a:lnTo>
                    <a:pt x="1748" y="32490"/>
                  </a:lnTo>
                  <a:lnTo>
                    <a:pt x="1827" y="33284"/>
                  </a:lnTo>
                  <a:lnTo>
                    <a:pt x="1827" y="34317"/>
                  </a:lnTo>
                  <a:lnTo>
                    <a:pt x="1668" y="37017"/>
                  </a:lnTo>
                  <a:lnTo>
                    <a:pt x="1589" y="37732"/>
                  </a:lnTo>
                  <a:lnTo>
                    <a:pt x="1589" y="39400"/>
                  </a:lnTo>
                  <a:lnTo>
                    <a:pt x="1668" y="40274"/>
                  </a:lnTo>
                  <a:lnTo>
                    <a:pt x="1827" y="41069"/>
                  </a:lnTo>
                  <a:lnTo>
                    <a:pt x="1986" y="41466"/>
                  </a:lnTo>
                  <a:lnTo>
                    <a:pt x="2145" y="41704"/>
                  </a:lnTo>
                  <a:lnTo>
                    <a:pt x="2304" y="41863"/>
                  </a:lnTo>
                  <a:lnTo>
                    <a:pt x="2542" y="41942"/>
                  </a:lnTo>
                  <a:lnTo>
                    <a:pt x="4528" y="42101"/>
                  </a:lnTo>
                  <a:lnTo>
                    <a:pt x="6990" y="42260"/>
                  </a:lnTo>
                  <a:lnTo>
                    <a:pt x="10883" y="42260"/>
                  </a:lnTo>
                  <a:lnTo>
                    <a:pt x="11995" y="42181"/>
                  </a:lnTo>
                  <a:lnTo>
                    <a:pt x="12551" y="42101"/>
                  </a:lnTo>
                  <a:lnTo>
                    <a:pt x="13028" y="41863"/>
                  </a:lnTo>
                  <a:lnTo>
                    <a:pt x="13425" y="41625"/>
                  </a:lnTo>
                  <a:lnTo>
                    <a:pt x="13901" y="41307"/>
                  </a:lnTo>
                  <a:lnTo>
                    <a:pt x="14934" y="40433"/>
                  </a:lnTo>
                  <a:lnTo>
                    <a:pt x="16046" y="39559"/>
                  </a:lnTo>
                  <a:lnTo>
                    <a:pt x="16761" y="39083"/>
                  </a:lnTo>
                  <a:lnTo>
                    <a:pt x="17555" y="38686"/>
                  </a:lnTo>
                  <a:lnTo>
                    <a:pt x="18429" y="38288"/>
                  </a:lnTo>
                  <a:lnTo>
                    <a:pt x="19462" y="37971"/>
                  </a:lnTo>
                  <a:lnTo>
                    <a:pt x="20653" y="37653"/>
                  </a:lnTo>
                  <a:lnTo>
                    <a:pt x="21924" y="37494"/>
                  </a:lnTo>
                  <a:lnTo>
                    <a:pt x="23354" y="37415"/>
                  </a:lnTo>
                  <a:lnTo>
                    <a:pt x="25022" y="37415"/>
                  </a:lnTo>
                  <a:lnTo>
                    <a:pt x="26690" y="37573"/>
                  </a:lnTo>
                  <a:lnTo>
                    <a:pt x="28200" y="37812"/>
                  </a:lnTo>
                  <a:lnTo>
                    <a:pt x="29629" y="38129"/>
                  </a:lnTo>
                  <a:lnTo>
                    <a:pt x="30980" y="38527"/>
                  </a:lnTo>
                  <a:lnTo>
                    <a:pt x="32171" y="39003"/>
                  </a:lnTo>
                  <a:lnTo>
                    <a:pt x="33283" y="39480"/>
                  </a:lnTo>
                  <a:lnTo>
                    <a:pt x="34316" y="40036"/>
                  </a:lnTo>
                  <a:lnTo>
                    <a:pt x="35190" y="40592"/>
                  </a:lnTo>
                  <a:lnTo>
                    <a:pt x="36064" y="41227"/>
                  </a:lnTo>
                  <a:lnTo>
                    <a:pt x="36858" y="41863"/>
                  </a:lnTo>
                  <a:lnTo>
                    <a:pt x="37493" y="42498"/>
                  </a:lnTo>
                  <a:lnTo>
                    <a:pt x="38129" y="43134"/>
                  </a:lnTo>
                  <a:lnTo>
                    <a:pt x="39162" y="44325"/>
                  </a:lnTo>
                  <a:lnTo>
                    <a:pt x="40035" y="45438"/>
                  </a:lnTo>
                  <a:lnTo>
                    <a:pt x="40671" y="46391"/>
                  </a:lnTo>
                  <a:lnTo>
                    <a:pt x="40909" y="46788"/>
                  </a:lnTo>
                  <a:lnTo>
                    <a:pt x="41227" y="47106"/>
                  </a:lnTo>
                  <a:lnTo>
                    <a:pt x="41545" y="47423"/>
                  </a:lnTo>
                  <a:lnTo>
                    <a:pt x="41942" y="47662"/>
                  </a:lnTo>
                  <a:lnTo>
                    <a:pt x="42498" y="47900"/>
                  </a:lnTo>
                  <a:lnTo>
                    <a:pt x="43133" y="48059"/>
                  </a:lnTo>
                  <a:lnTo>
                    <a:pt x="44007" y="48138"/>
                  </a:lnTo>
                  <a:lnTo>
                    <a:pt x="45040" y="48297"/>
                  </a:lnTo>
                  <a:lnTo>
                    <a:pt x="47899" y="48377"/>
                  </a:lnTo>
                  <a:lnTo>
                    <a:pt x="51951" y="48297"/>
                  </a:lnTo>
                  <a:lnTo>
                    <a:pt x="57511" y="48218"/>
                  </a:lnTo>
                  <a:lnTo>
                    <a:pt x="65057" y="48059"/>
                  </a:lnTo>
                  <a:lnTo>
                    <a:pt x="74351" y="47979"/>
                  </a:lnTo>
                  <a:lnTo>
                    <a:pt x="84678" y="48059"/>
                  </a:lnTo>
                  <a:lnTo>
                    <a:pt x="94925" y="48138"/>
                  </a:lnTo>
                  <a:lnTo>
                    <a:pt x="112401" y="48297"/>
                  </a:lnTo>
                  <a:lnTo>
                    <a:pt x="119709" y="48456"/>
                  </a:lnTo>
                  <a:lnTo>
                    <a:pt x="120662" y="48615"/>
                  </a:lnTo>
                  <a:lnTo>
                    <a:pt x="123045" y="48615"/>
                  </a:lnTo>
                  <a:lnTo>
                    <a:pt x="123680" y="48535"/>
                  </a:lnTo>
                  <a:lnTo>
                    <a:pt x="124395" y="48456"/>
                  </a:lnTo>
                  <a:lnTo>
                    <a:pt x="125110" y="48297"/>
                  </a:lnTo>
                  <a:lnTo>
                    <a:pt x="125825" y="48059"/>
                  </a:lnTo>
                  <a:lnTo>
                    <a:pt x="126461" y="47662"/>
                  </a:lnTo>
                  <a:lnTo>
                    <a:pt x="127096" y="47265"/>
                  </a:lnTo>
                  <a:lnTo>
                    <a:pt x="127652" y="46788"/>
                  </a:lnTo>
                  <a:lnTo>
                    <a:pt x="128208" y="46232"/>
                  </a:lnTo>
                  <a:lnTo>
                    <a:pt x="129241" y="44881"/>
                  </a:lnTo>
                  <a:lnTo>
                    <a:pt x="130432" y="43611"/>
                  </a:lnTo>
                  <a:lnTo>
                    <a:pt x="131783" y="42498"/>
                  </a:lnTo>
                  <a:lnTo>
                    <a:pt x="132498" y="41942"/>
                  </a:lnTo>
                  <a:lnTo>
                    <a:pt x="133292" y="41466"/>
                  </a:lnTo>
                  <a:lnTo>
                    <a:pt x="134086" y="40989"/>
                  </a:lnTo>
                  <a:lnTo>
                    <a:pt x="134881" y="40513"/>
                  </a:lnTo>
                  <a:lnTo>
                    <a:pt x="135755" y="40195"/>
                  </a:lnTo>
                  <a:lnTo>
                    <a:pt x="136628" y="39798"/>
                  </a:lnTo>
                  <a:lnTo>
                    <a:pt x="137582" y="39559"/>
                  </a:lnTo>
                  <a:lnTo>
                    <a:pt x="138535" y="39321"/>
                  </a:lnTo>
                  <a:lnTo>
                    <a:pt x="139488" y="39162"/>
                  </a:lnTo>
                  <a:lnTo>
                    <a:pt x="140441" y="39083"/>
                  </a:lnTo>
                  <a:lnTo>
                    <a:pt x="144651" y="39083"/>
                  </a:lnTo>
                  <a:lnTo>
                    <a:pt x="145684" y="39242"/>
                  </a:lnTo>
                  <a:lnTo>
                    <a:pt x="146796" y="39321"/>
                  </a:lnTo>
                  <a:lnTo>
                    <a:pt x="147908" y="39559"/>
                  </a:lnTo>
                  <a:lnTo>
                    <a:pt x="149020" y="39877"/>
                  </a:lnTo>
                  <a:lnTo>
                    <a:pt x="150132" y="40195"/>
                  </a:lnTo>
                  <a:lnTo>
                    <a:pt x="151165" y="40592"/>
                  </a:lnTo>
                  <a:lnTo>
                    <a:pt x="152198" y="41148"/>
                  </a:lnTo>
                  <a:lnTo>
                    <a:pt x="153151" y="41784"/>
                  </a:lnTo>
                  <a:lnTo>
                    <a:pt x="154104" y="42498"/>
                  </a:lnTo>
                  <a:lnTo>
                    <a:pt x="155057" y="43372"/>
                  </a:lnTo>
                  <a:lnTo>
                    <a:pt x="155852" y="44325"/>
                  </a:lnTo>
                  <a:lnTo>
                    <a:pt x="156646" y="45438"/>
                  </a:lnTo>
                  <a:lnTo>
                    <a:pt x="156884" y="45676"/>
                  </a:lnTo>
                  <a:lnTo>
                    <a:pt x="157202" y="45914"/>
                  </a:lnTo>
                  <a:lnTo>
                    <a:pt x="157679" y="46232"/>
                  </a:lnTo>
                  <a:lnTo>
                    <a:pt x="158394" y="46550"/>
                  </a:lnTo>
                  <a:lnTo>
                    <a:pt x="159267" y="46788"/>
                  </a:lnTo>
                  <a:lnTo>
                    <a:pt x="160459" y="47026"/>
                  </a:lnTo>
                  <a:lnTo>
                    <a:pt x="161889" y="47185"/>
                  </a:lnTo>
                  <a:lnTo>
                    <a:pt x="171977" y="47265"/>
                  </a:lnTo>
                  <a:lnTo>
                    <a:pt x="181112" y="47265"/>
                  </a:lnTo>
                  <a:lnTo>
                    <a:pt x="181906" y="47185"/>
                  </a:lnTo>
                  <a:lnTo>
                    <a:pt x="181906" y="46311"/>
                  </a:lnTo>
                  <a:lnTo>
                    <a:pt x="181906" y="43928"/>
                  </a:lnTo>
                  <a:lnTo>
                    <a:pt x="182145" y="36859"/>
                  </a:lnTo>
                  <a:lnTo>
                    <a:pt x="182304" y="29392"/>
                  </a:lnTo>
                  <a:lnTo>
                    <a:pt x="182383" y="25182"/>
                  </a:lnTo>
                  <a:lnTo>
                    <a:pt x="182383" y="24546"/>
                  </a:lnTo>
                  <a:lnTo>
                    <a:pt x="182383" y="24228"/>
                  </a:lnTo>
                  <a:lnTo>
                    <a:pt x="182383" y="23831"/>
                  </a:lnTo>
                  <a:lnTo>
                    <a:pt x="182224" y="23513"/>
                  </a:lnTo>
                  <a:lnTo>
                    <a:pt x="181986" y="23196"/>
                  </a:lnTo>
                  <a:lnTo>
                    <a:pt x="181589" y="22798"/>
                  </a:lnTo>
                  <a:lnTo>
                    <a:pt x="181033" y="22481"/>
                  </a:lnTo>
                  <a:lnTo>
                    <a:pt x="180238" y="22163"/>
                  </a:lnTo>
                  <a:lnTo>
                    <a:pt x="179285" y="21925"/>
                  </a:lnTo>
                  <a:lnTo>
                    <a:pt x="178014" y="21686"/>
                  </a:lnTo>
                  <a:lnTo>
                    <a:pt x="176425" y="21448"/>
                  </a:lnTo>
                  <a:lnTo>
                    <a:pt x="174519" y="21289"/>
                  </a:lnTo>
                  <a:lnTo>
                    <a:pt x="172295" y="21130"/>
                  </a:lnTo>
                  <a:lnTo>
                    <a:pt x="169673" y="21051"/>
                  </a:lnTo>
                  <a:lnTo>
                    <a:pt x="156011" y="21051"/>
                  </a:lnTo>
                  <a:lnTo>
                    <a:pt x="152357" y="20971"/>
                  </a:lnTo>
                  <a:lnTo>
                    <a:pt x="150768" y="20892"/>
                  </a:lnTo>
                  <a:lnTo>
                    <a:pt x="149417" y="20733"/>
                  </a:lnTo>
                  <a:lnTo>
                    <a:pt x="148226" y="20495"/>
                  </a:lnTo>
                  <a:lnTo>
                    <a:pt x="147193" y="20257"/>
                  </a:lnTo>
                  <a:lnTo>
                    <a:pt x="146161" y="19859"/>
                  </a:lnTo>
                  <a:lnTo>
                    <a:pt x="145287" y="19383"/>
                  </a:lnTo>
                  <a:lnTo>
                    <a:pt x="144413" y="18747"/>
                  </a:lnTo>
                  <a:lnTo>
                    <a:pt x="143619" y="18032"/>
                  </a:lnTo>
                  <a:lnTo>
                    <a:pt x="142745" y="17238"/>
                  </a:lnTo>
                  <a:lnTo>
                    <a:pt x="141951" y="16205"/>
                  </a:lnTo>
                  <a:lnTo>
                    <a:pt x="141077" y="15093"/>
                  </a:lnTo>
                  <a:lnTo>
                    <a:pt x="140362" y="13902"/>
                  </a:lnTo>
                  <a:lnTo>
                    <a:pt x="138932" y="11439"/>
                  </a:lnTo>
                  <a:lnTo>
                    <a:pt x="138138" y="10089"/>
                  </a:lnTo>
                  <a:lnTo>
                    <a:pt x="137264" y="8818"/>
                  </a:lnTo>
                  <a:lnTo>
                    <a:pt x="136231" y="7547"/>
                  </a:lnTo>
                  <a:lnTo>
                    <a:pt x="135596" y="6911"/>
                  </a:lnTo>
                  <a:lnTo>
                    <a:pt x="134960" y="6355"/>
                  </a:lnTo>
                  <a:lnTo>
                    <a:pt x="134245" y="5720"/>
                  </a:lnTo>
                  <a:lnTo>
                    <a:pt x="133451" y="5164"/>
                  </a:lnTo>
                  <a:lnTo>
                    <a:pt x="132657" y="4608"/>
                  </a:lnTo>
                  <a:lnTo>
                    <a:pt x="131703" y="4131"/>
                  </a:lnTo>
                  <a:lnTo>
                    <a:pt x="130750" y="3575"/>
                  </a:lnTo>
                  <a:lnTo>
                    <a:pt x="129638" y="3099"/>
                  </a:lnTo>
                  <a:lnTo>
                    <a:pt x="128447" y="2701"/>
                  </a:lnTo>
                  <a:lnTo>
                    <a:pt x="127176" y="2304"/>
                  </a:lnTo>
                  <a:lnTo>
                    <a:pt x="125746" y="1907"/>
                  </a:lnTo>
                  <a:lnTo>
                    <a:pt x="124237" y="1589"/>
                  </a:lnTo>
                  <a:lnTo>
                    <a:pt x="122648" y="1272"/>
                  </a:lnTo>
                  <a:lnTo>
                    <a:pt x="120900" y="1033"/>
                  </a:lnTo>
                  <a:lnTo>
                    <a:pt x="119073" y="874"/>
                  </a:lnTo>
                  <a:lnTo>
                    <a:pt x="117008" y="716"/>
                  </a:lnTo>
                  <a:lnTo>
                    <a:pt x="114863" y="636"/>
                  </a:lnTo>
                  <a:lnTo>
                    <a:pt x="112639" y="557"/>
                  </a:lnTo>
                  <a:lnTo>
                    <a:pt x="103504" y="398"/>
                  </a:lnTo>
                  <a:lnTo>
                    <a:pt x="95163" y="159"/>
                  </a:lnTo>
                  <a:lnTo>
                    <a:pt x="87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5781950" y="1223100"/>
              <a:ext cx="95350" cy="87400"/>
            </a:xfrm>
            <a:custGeom>
              <a:avLst/>
              <a:gdLst/>
              <a:ahLst/>
              <a:cxnLst/>
              <a:rect l="l" t="t" r="r" b="b"/>
              <a:pathLst>
                <a:path w="3814" h="3496" extrusionOk="0">
                  <a:moveTo>
                    <a:pt x="1351" y="1"/>
                  </a:moveTo>
                  <a:lnTo>
                    <a:pt x="1034" y="160"/>
                  </a:lnTo>
                  <a:lnTo>
                    <a:pt x="716" y="398"/>
                  </a:lnTo>
                  <a:lnTo>
                    <a:pt x="478" y="636"/>
                  </a:lnTo>
                  <a:lnTo>
                    <a:pt x="239" y="954"/>
                  </a:lnTo>
                  <a:lnTo>
                    <a:pt x="80" y="1272"/>
                  </a:lnTo>
                  <a:lnTo>
                    <a:pt x="1" y="1590"/>
                  </a:lnTo>
                  <a:lnTo>
                    <a:pt x="1" y="1987"/>
                  </a:lnTo>
                  <a:lnTo>
                    <a:pt x="1" y="2304"/>
                  </a:lnTo>
                  <a:lnTo>
                    <a:pt x="160" y="2622"/>
                  </a:lnTo>
                  <a:lnTo>
                    <a:pt x="398" y="2940"/>
                  </a:lnTo>
                  <a:lnTo>
                    <a:pt x="636" y="3178"/>
                  </a:lnTo>
                  <a:lnTo>
                    <a:pt x="1034" y="3337"/>
                  </a:lnTo>
                  <a:lnTo>
                    <a:pt x="1351" y="3417"/>
                  </a:lnTo>
                  <a:lnTo>
                    <a:pt x="1749" y="3496"/>
                  </a:lnTo>
                  <a:lnTo>
                    <a:pt x="2146" y="3417"/>
                  </a:lnTo>
                  <a:lnTo>
                    <a:pt x="2543" y="3337"/>
                  </a:lnTo>
                  <a:lnTo>
                    <a:pt x="2940" y="3178"/>
                  </a:lnTo>
                  <a:lnTo>
                    <a:pt x="3258" y="3019"/>
                  </a:lnTo>
                  <a:lnTo>
                    <a:pt x="3496" y="2781"/>
                  </a:lnTo>
                  <a:lnTo>
                    <a:pt x="3655" y="2463"/>
                  </a:lnTo>
                  <a:lnTo>
                    <a:pt x="3734" y="2225"/>
                  </a:lnTo>
                  <a:lnTo>
                    <a:pt x="3814" y="1907"/>
                  </a:lnTo>
                  <a:lnTo>
                    <a:pt x="3734" y="1590"/>
                  </a:lnTo>
                  <a:lnTo>
                    <a:pt x="3655" y="1272"/>
                  </a:lnTo>
                  <a:lnTo>
                    <a:pt x="3496" y="875"/>
                  </a:lnTo>
                  <a:lnTo>
                    <a:pt x="3337" y="636"/>
                  </a:lnTo>
                  <a:lnTo>
                    <a:pt x="3099" y="319"/>
                  </a:lnTo>
                  <a:lnTo>
                    <a:pt x="2781" y="160"/>
                  </a:lnTo>
                  <a:lnTo>
                    <a:pt x="2463" y="1"/>
                  </a:lnTo>
                  <a:close/>
                </a:path>
              </a:pathLst>
            </a:custGeom>
            <a:solidFill>
              <a:srgbClr val="D8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5817700" y="1231050"/>
              <a:ext cx="43725" cy="47700"/>
            </a:xfrm>
            <a:custGeom>
              <a:avLst/>
              <a:gdLst/>
              <a:ahLst/>
              <a:cxnLst/>
              <a:rect l="l" t="t" r="r" b="b"/>
              <a:pathLst>
                <a:path w="1749" h="1908" extrusionOk="0">
                  <a:moveTo>
                    <a:pt x="557" y="1"/>
                  </a:moveTo>
                  <a:lnTo>
                    <a:pt x="239" y="159"/>
                  </a:lnTo>
                  <a:lnTo>
                    <a:pt x="160" y="318"/>
                  </a:lnTo>
                  <a:lnTo>
                    <a:pt x="1" y="477"/>
                  </a:lnTo>
                  <a:lnTo>
                    <a:pt x="1" y="874"/>
                  </a:lnTo>
                  <a:lnTo>
                    <a:pt x="1" y="1272"/>
                  </a:lnTo>
                  <a:lnTo>
                    <a:pt x="239" y="1589"/>
                  </a:lnTo>
                  <a:lnTo>
                    <a:pt x="477" y="1828"/>
                  </a:lnTo>
                  <a:lnTo>
                    <a:pt x="795" y="1907"/>
                  </a:lnTo>
                  <a:lnTo>
                    <a:pt x="1113" y="1907"/>
                  </a:lnTo>
                  <a:lnTo>
                    <a:pt x="1431" y="1748"/>
                  </a:lnTo>
                  <a:lnTo>
                    <a:pt x="1669" y="1430"/>
                  </a:lnTo>
                  <a:lnTo>
                    <a:pt x="1748" y="1113"/>
                  </a:lnTo>
                  <a:lnTo>
                    <a:pt x="1748" y="716"/>
                  </a:lnTo>
                  <a:lnTo>
                    <a:pt x="1590" y="398"/>
                  </a:lnTo>
                  <a:lnTo>
                    <a:pt x="1272" y="159"/>
                  </a:lnTo>
                  <a:lnTo>
                    <a:pt x="954" y="1"/>
                  </a:lnTo>
                  <a:close/>
                </a:path>
              </a:pathLst>
            </a:custGeom>
            <a:solidFill>
              <a:srgbClr val="ED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1615600" y="1028500"/>
              <a:ext cx="55625" cy="55625"/>
            </a:xfrm>
            <a:custGeom>
              <a:avLst/>
              <a:gdLst/>
              <a:ahLst/>
              <a:cxnLst/>
              <a:rect l="l" t="t" r="r" b="b"/>
              <a:pathLst>
                <a:path w="2225" h="2225" extrusionOk="0">
                  <a:moveTo>
                    <a:pt x="0" y="0"/>
                  </a:moveTo>
                  <a:lnTo>
                    <a:pt x="0" y="2224"/>
                  </a:lnTo>
                  <a:lnTo>
                    <a:pt x="2224" y="2224"/>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1671200" y="1084100"/>
              <a:ext cx="55625" cy="55625"/>
            </a:xfrm>
            <a:custGeom>
              <a:avLst/>
              <a:gdLst/>
              <a:ahLst/>
              <a:cxnLst/>
              <a:rect l="l" t="t" r="r" b="b"/>
              <a:pathLst>
                <a:path w="2225" h="2225" extrusionOk="0">
                  <a:moveTo>
                    <a:pt x="0" y="0"/>
                  </a:moveTo>
                  <a:lnTo>
                    <a:pt x="0"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1726800" y="1028500"/>
              <a:ext cx="55625" cy="55625"/>
            </a:xfrm>
            <a:custGeom>
              <a:avLst/>
              <a:gdLst/>
              <a:ahLst/>
              <a:cxnLst/>
              <a:rect l="l" t="t" r="r" b="b"/>
              <a:pathLst>
                <a:path w="2225"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1782400" y="1084100"/>
              <a:ext cx="55650" cy="55625"/>
            </a:xfrm>
            <a:custGeom>
              <a:avLst/>
              <a:gdLst/>
              <a:ahLst/>
              <a:cxnLst/>
              <a:rect l="l" t="t" r="r" b="b"/>
              <a:pathLst>
                <a:path w="2226"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1838025" y="1028500"/>
              <a:ext cx="53625" cy="55625"/>
            </a:xfrm>
            <a:custGeom>
              <a:avLst/>
              <a:gdLst/>
              <a:ahLst/>
              <a:cxnLst/>
              <a:rect l="l" t="t" r="r" b="b"/>
              <a:pathLst>
                <a:path w="2145" h="2225" extrusionOk="0">
                  <a:moveTo>
                    <a:pt x="0" y="0"/>
                  </a:moveTo>
                  <a:lnTo>
                    <a:pt x="0" y="2224"/>
                  </a:lnTo>
                  <a:lnTo>
                    <a:pt x="2145" y="2224"/>
                  </a:lnTo>
                  <a:lnTo>
                    <a:pt x="214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1891625" y="1084100"/>
              <a:ext cx="55625" cy="55625"/>
            </a:xfrm>
            <a:custGeom>
              <a:avLst/>
              <a:gdLst/>
              <a:ahLst/>
              <a:cxnLst/>
              <a:rect l="l" t="t" r="r" b="b"/>
              <a:pathLst>
                <a:path w="2225"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1947225" y="1028500"/>
              <a:ext cx="55650" cy="55625"/>
            </a:xfrm>
            <a:custGeom>
              <a:avLst/>
              <a:gdLst/>
              <a:ahLst/>
              <a:cxnLst/>
              <a:rect l="l" t="t" r="r" b="b"/>
              <a:pathLst>
                <a:path w="2226"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002850" y="1084100"/>
              <a:ext cx="55625" cy="55625"/>
            </a:xfrm>
            <a:custGeom>
              <a:avLst/>
              <a:gdLst/>
              <a:ahLst/>
              <a:cxnLst/>
              <a:rect l="l" t="t" r="r" b="b"/>
              <a:pathLst>
                <a:path w="2225" h="2225" extrusionOk="0">
                  <a:moveTo>
                    <a:pt x="0" y="0"/>
                  </a:moveTo>
                  <a:lnTo>
                    <a:pt x="0" y="2225"/>
                  </a:lnTo>
                  <a:lnTo>
                    <a:pt x="2224" y="2225"/>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058450" y="1028500"/>
              <a:ext cx="55625" cy="55625"/>
            </a:xfrm>
            <a:custGeom>
              <a:avLst/>
              <a:gdLst/>
              <a:ahLst/>
              <a:cxnLst/>
              <a:rect l="l" t="t" r="r" b="b"/>
              <a:pathLst>
                <a:path w="2225" h="2225" extrusionOk="0">
                  <a:moveTo>
                    <a:pt x="0" y="0"/>
                  </a:moveTo>
                  <a:lnTo>
                    <a:pt x="0" y="2224"/>
                  </a:lnTo>
                  <a:lnTo>
                    <a:pt x="2224" y="2224"/>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114050" y="1084100"/>
              <a:ext cx="55625" cy="55625"/>
            </a:xfrm>
            <a:custGeom>
              <a:avLst/>
              <a:gdLst/>
              <a:ahLst/>
              <a:cxnLst/>
              <a:rect l="l" t="t" r="r" b="b"/>
              <a:pathLst>
                <a:path w="2225" h="2225" extrusionOk="0">
                  <a:moveTo>
                    <a:pt x="0" y="0"/>
                  </a:moveTo>
                  <a:lnTo>
                    <a:pt x="0"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169650" y="1028500"/>
              <a:ext cx="53650" cy="55625"/>
            </a:xfrm>
            <a:custGeom>
              <a:avLst/>
              <a:gdLst/>
              <a:ahLst/>
              <a:cxnLst/>
              <a:rect l="l" t="t" r="r" b="b"/>
              <a:pathLst>
                <a:path w="2146" h="2225" extrusionOk="0">
                  <a:moveTo>
                    <a:pt x="1" y="0"/>
                  </a:moveTo>
                  <a:lnTo>
                    <a:pt x="1" y="2224"/>
                  </a:lnTo>
                  <a:lnTo>
                    <a:pt x="2145" y="2224"/>
                  </a:lnTo>
                  <a:lnTo>
                    <a:pt x="214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223275" y="1084100"/>
              <a:ext cx="55625" cy="55625"/>
            </a:xfrm>
            <a:custGeom>
              <a:avLst/>
              <a:gdLst/>
              <a:ahLst/>
              <a:cxnLst/>
              <a:rect l="l" t="t" r="r" b="b"/>
              <a:pathLst>
                <a:path w="2225" h="2225" extrusionOk="0">
                  <a:moveTo>
                    <a:pt x="0" y="0"/>
                  </a:moveTo>
                  <a:lnTo>
                    <a:pt x="0"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278875" y="1028500"/>
              <a:ext cx="55625" cy="55625"/>
            </a:xfrm>
            <a:custGeom>
              <a:avLst/>
              <a:gdLst/>
              <a:ahLst/>
              <a:cxnLst/>
              <a:rect l="l" t="t" r="r" b="b"/>
              <a:pathLst>
                <a:path w="2225"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34475" y="1084100"/>
              <a:ext cx="55625" cy="55625"/>
            </a:xfrm>
            <a:custGeom>
              <a:avLst/>
              <a:gdLst/>
              <a:ahLst/>
              <a:cxnLst/>
              <a:rect l="l" t="t" r="r" b="b"/>
              <a:pathLst>
                <a:path w="2225"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390075" y="1028500"/>
              <a:ext cx="55650" cy="55625"/>
            </a:xfrm>
            <a:custGeom>
              <a:avLst/>
              <a:gdLst/>
              <a:ahLst/>
              <a:cxnLst/>
              <a:rect l="l" t="t" r="r" b="b"/>
              <a:pathLst>
                <a:path w="2226"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45700" y="1084100"/>
              <a:ext cx="55625" cy="55625"/>
            </a:xfrm>
            <a:custGeom>
              <a:avLst/>
              <a:gdLst/>
              <a:ahLst/>
              <a:cxnLst/>
              <a:rect l="l" t="t" r="r" b="b"/>
              <a:pathLst>
                <a:path w="2225" h="2225" extrusionOk="0">
                  <a:moveTo>
                    <a:pt x="0" y="0"/>
                  </a:moveTo>
                  <a:lnTo>
                    <a:pt x="0" y="2225"/>
                  </a:lnTo>
                  <a:lnTo>
                    <a:pt x="2224" y="2225"/>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01300" y="1028500"/>
              <a:ext cx="53650" cy="55625"/>
            </a:xfrm>
            <a:custGeom>
              <a:avLst/>
              <a:gdLst/>
              <a:ahLst/>
              <a:cxnLst/>
              <a:rect l="l" t="t" r="r" b="b"/>
              <a:pathLst>
                <a:path w="2146" h="2225" extrusionOk="0">
                  <a:moveTo>
                    <a:pt x="0" y="0"/>
                  </a:moveTo>
                  <a:lnTo>
                    <a:pt x="0" y="2224"/>
                  </a:lnTo>
                  <a:lnTo>
                    <a:pt x="2145" y="2224"/>
                  </a:lnTo>
                  <a:lnTo>
                    <a:pt x="214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554925" y="1084100"/>
              <a:ext cx="55625" cy="55625"/>
            </a:xfrm>
            <a:custGeom>
              <a:avLst/>
              <a:gdLst/>
              <a:ahLst/>
              <a:cxnLst/>
              <a:rect l="l" t="t" r="r" b="b"/>
              <a:pathLst>
                <a:path w="2225" h="2225" extrusionOk="0">
                  <a:moveTo>
                    <a:pt x="0" y="0"/>
                  </a:moveTo>
                  <a:lnTo>
                    <a:pt x="0" y="2225"/>
                  </a:lnTo>
                  <a:lnTo>
                    <a:pt x="2224" y="2225"/>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10525" y="1028500"/>
              <a:ext cx="55625" cy="55625"/>
            </a:xfrm>
            <a:custGeom>
              <a:avLst/>
              <a:gdLst/>
              <a:ahLst/>
              <a:cxnLst/>
              <a:rect l="l" t="t" r="r" b="b"/>
              <a:pathLst>
                <a:path w="2225" h="2225" extrusionOk="0">
                  <a:moveTo>
                    <a:pt x="0" y="0"/>
                  </a:moveTo>
                  <a:lnTo>
                    <a:pt x="0" y="2224"/>
                  </a:lnTo>
                  <a:lnTo>
                    <a:pt x="2224" y="2224"/>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666125" y="1084100"/>
              <a:ext cx="55625" cy="55625"/>
            </a:xfrm>
            <a:custGeom>
              <a:avLst/>
              <a:gdLst/>
              <a:ahLst/>
              <a:cxnLst/>
              <a:rect l="l" t="t" r="r" b="b"/>
              <a:pathLst>
                <a:path w="2225" h="2225" extrusionOk="0">
                  <a:moveTo>
                    <a:pt x="0" y="0"/>
                  </a:moveTo>
                  <a:lnTo>
                    <a:pt x="0"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21725" y="1028500"/>
              <a:ext cx="55625" cy="55625"/>
            </a:xfrm>
            <a:custGeom>
              <a:avLst/>
              <a:gdLst/>
              <a:ahLst/>
              <a:cxnLst/>
              <a:rect l="l" t="t" r="r" b="b"/>
              <a:pathLst>
                <a:path w="2225"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777325" y="1084100"/>
              <a:ext cx="55625" cy="55625"/>
            </a:xfrm>
            <a:custGeom>
              <a:avLst/>
              <a:gdLst/>
              <a:ahLst/>
              <a:cxnLst/>
              <a:rect l="l" t="t" r="r" b="b"/>
              <a:pathLst>
                <a:path w="2225"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832925" y="1028500"/>
              <a:ext cx="53650" cy="55625"/>
            </a:xfrm>
            <a:custGeom>
              <a:avLst/>
              <a:gdLst/>
              <a:ahLst/>
              <a:cxnLst/>
              <a:rect l="l" t="t" r="r" b="b"/>
              <a:pathLst>
                <a:path w="2146" h="2225" extrusionOk="0">
                  <a:moveTo>
                    <a:pt x="1" y="0"/>
                  </a:moveTo>
                  <a:lnTo>
                    <a:pt x="1" y="2224"/>
                  </a:lnTo>
                  <a:lnTo>
                    <a:pt x="2146" y="2224"/>
                  </a:lnTo>
                  <a:lnTo>
                    <a:pt x="2146"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886550" y="1084100"/>
              <a:ext cx="55625" cy="55625"/>
            </a:xfrm>
            <a:custGeom>
              <a:avLst/>
              <a:gdLst/>
              <a:ahLst/>
              <a:cxnLst/>
              <a:rect l="l" t="t" r="r" b="b"/>
              <a:pathLst>
                <a:path w="2225"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942150" y="1028500"/>
              <a:ext cx="55650" cy="55625"/>
            </a:xfrm>
            <a:custGeom>
              <a:avLst/>
              <a:gdLst/>
              <a:ahLst/>
              <a:cxnLst/>
              <a:rect l="l" t="t" r="r" b="b"/>
              <a:pathLst>
                <a:path w="2226"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997775" y="1084100"/>
              <a:ext cx="55625" cy="55625"/>
            </a:xfrm>
            <a:custGeom>
              <a:avLst/>
              <a:gdLst/>
              <a:ahLst/>
              <a:cxnLst/>
              <a:rect l="l" t="t" r="r" b="b"/>
              <a:pathLst>
                <a:path w="2225" h="2225" extrusionOk="0">
                  <a:moveTo>
                    <a:pt x="0" y="0"/>
                  </a:moveTo>
                  <a:lnTo>
                    <a:pt x="0" y="2225"/>
                  </a:lnTo>
                  <a:lnTo>
                    <a:pt x="2224" y="2225"/>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3053375" y="1028500"/>
              <a:ext cx="55625" cy="55625"/>
            </a:xfrm>
            <a:custGeom>
              <a:avLst/>
              <a:gdLst/>
              <a:ahLst/>
              <a:cxnLst/>
              <a:rect l="l" t="t" r="r" b="b"/>
              <a:pathLst>
                <a:path w="2225" h="2225" extrusionOk="0">
                  <a:moveTo>
                    <a:pt x="0" y="0"/>
                  </a:moveTo>
                  <a:lnTo>
                    <a:pt x="0" y="2224"/>
                  </a:lnTo>
                  <a:lnTo>
                    <a:pt x="2224" y="2224"/>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3108975" y="1084100"/>
              <a:ext cx="55625" cy="55625"/>
            </a:xfrm>
            <a:custGeom>
              <a:avLst/>
              <a:gdLst/>
              <a:ahLst/>
              <a:cxnLst/>
              <a:rect l="l" t="t" r="r" b="b"/>
              <a:pathLst>
                <a:path w="2225" h="2225" extrusionOk="0">
                  <a:moveTo>
                    <a:pt x="0" y="0"/>
                  </a:moveTo>
                  <a:lnTo>
                    <a:pt x="0"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3164575" y="1028500"/>
              <a:ext cx="53650" cy="55625"/>
            </a:xfrm>
            <a:custGeom>
              <a:avLst/>
              <a:gdLst/>
              <a:ahLst/>
              <a:cxnLst/>
              <a:rect l="l" t="t" r="r" b="b"/>
              <a:pathLst>
                <a:path w="2146" h="2225" extrusionOk="0">
                  <a:moveTo>
                    <a:pt x="1" y="0"/>
                  </a:moveTo>
                  <a:lnTo>
                    <a:pt x="1" y="2224"/>
                  </a:lnTo>
                  <a:lnTo>
                    <a:pt x="2145" y="2224"/>
                  </a:lnTo>
                  <a:lnTo>
                    <a:pt x="214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3218200" y="1084100"/>
              <a:ext cx="55625" cy="55625"/>
            </a:xfrm>
            <a:custGeom>
              <a:avLst/>
              <a:gdLst/>
              <a:ahLst/>
              <a:cxnLst/>
              <a:rect l="l" t="t" r="r" b="b"/>
              <a:pathLst>
                <a:path w="2225" h="2225" extrusionOk="0">
                  <a:moveTo>
                    <a:pt x="0" y="0"/>
                  </a:moveTo>
                  <a:lnTo>
                    <a:pt x="0"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3273800" y="1028500"/>
              <a:ext cx="55625" cy="55625"/>
            </a:xfrm>
            <a:custGeom>
              <a:avLst/>
              <a:gdLst/>
              <a:ahLst/>
              <a:cxnLst/>
              <a:rect l="l" t="t" r="r" b="b"/>
              <a:pathLst>
                <a:path w="2225"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3329400" y="1084100"/>
              <a:ext cx="55625" cy="55625"/>
            </a:xfrm>
            <a:custGeom>
              <a:avLst/>
              <a:gdLst/>
              <a:ahLst/>
              <a:cxnLst/>
              <a:rect l="l" t="t" r="r" b="b"/>
              <a:pathLst>
                <a:path w="2225"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3385000" y="1028500"/>
              <a:ext cx="55650" cy="55625"/>
            </a:xfrm>
            <a:custGeom>
              <a:avLst/>
              <a:gdLst/>
              <a:ahLst/>
              <a:cxnLst/>
              <a:rect l="l" t="t" r="r" b="b"/>
              <a:pathLst>
                <a:path w="2226"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3440625" y="1084100"/>
              <a:ext cx="55625" cy="55625"/>
            </a:xfrm>
            <a:custGeom>
              <a:avLst/>
              <a:gdLst/>
              <a:ahLst/>
              <a:cxnLst/>
              <a:rect l="l" t="t" r="r" b="b"/>
              <a:pathLst>
                <a:path w="2225" h="2225" extrusionOk="0">
                  <a:moveTo>
                    <a:pt x="0" y="0"/>
                  </a:moveTo>
                  <a:lnTo>
                    <a:pt x="0" y="2225"/>
                  </a:lnTo>
                  <a:lnTo>
                    <a:pt x="2224" y="2225"/>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3496225" y="1028500"/>
              <a:ext cx="53650" cy="55625"/>
            </a:xfrm>
            <a:custGeom>
              <a:avLst/>
              <a:gdLst/>
              <a:ahLst/>
              <a:cxnLst/>
              <a:rect l="l" t="t" r="r" b="b"/>
              <a:pathLst>
                <a:path w="2146" h="2225" extrusionOk="0">
                  <a:moveTo>
                    <a:pt x="0" y="0"/>
                  </a:moveTo>
                  <a:lnTo>
                    <a:pt x="0" y="2224"/>
                  </a:lnTo>
                  <a:lnTo>
                    <a:pt x="2145" y="2224"/>
                  </a:lnTo>
                  <a:lnTo>
                    <a:pt x="214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3549850" y="1084100"/>
              <a:ext cx="55625" cy="55625"/>
            </a:xfrm>
            <a:custGeom>
              <a:avLst/>
              <a:gdLst/>
              <a:ahLst/>
              <a:cxnLst/>
              <a:rect l="l" t="t" r="r" b="b"/>
              <a:pathLst>
                <a:path w="2225" h="2225" extrusionOk="0">
                  <a:moveTo>
                    <a:pt x="0" y="0"/>
                  </a:moveTo>
                  <a:lnTo>
                    <a:pt x="0" y="2225"/>
                  </a:lnTo>
                  <a:lnTo>
                    <a:pt x="2224" y="2225"/>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3605450" y="1028500"/>
              <a:ext cx="55625" cy="55625"/>
            </a:xfrm>
            <a:custGeom>
              <a:avLst/>
              <a:gdLst/>
              <a:ahLst/>
              <a:cxnLst/>
              <a:rect l="l" t="t" r="r" b="b"/>
              <a:pathLst>
                <a:path w="2225" h="2225" extrusionOk="0">
                  <a:moveTo>
                    <a:pt x="0" y="0"/>
                  </a:moveTo>
                  <a:lnTo>
                    <a:pt x="0" y="2224"/>
                  </a:lnTo>
                  <a:lnTo>
                    <a:pt x="2224" y="2224"/>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3661050" y="1084100"/>
              <a:ext cx="55625" cy="55625"/>
            </a:xfrm>
            <a:custGeom>
              <a:avLst/>
              <a:gdLst/>
              <a:ahLst/>
              <a:cxnLst/>
              <a:rect l="l" t="t" r="r" b="b"/>
              <a:pathLst>
                <a:path w="2225" h="2225" extrusionOk="0">
                  <a:moveTo>
                    <a:pt x="0" y="0"/>
                  </a:moveTo>
                  <a:lnTo>
                    <a:pt x="0"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3716650" y="1028500"/>
              <a:ext cx="55625" cy="55625"/>
            </a:xfrm>
            <a:custGeom>
              <a:avLst/>
              <a:gdLst/>
              <a:ahLst/>
              <a:cxnLst/>
              <a:rect l="l" t="t" r="r" b="b"/>
              <a:pathLst>
                <a:path w="2225"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3772250" y="1084100"/>
              <a:ext cx="53650" cy="55625"/>
            </a:xfrm>
            <a:custGeom>
              <a:avLst/>
              <a:gdLst/>
              <a:ahLst/>
              <a:cxnLst/>
              <a:rect l="l" t="t" r="r" b="b"/>
              <a:pathLst>
                <a:path w="2146" h="2225" extrusionOk="0">
                  <a:moveTo>
                    <a:pt x="1" y="0"/>
                  </a:moveTo>
                  <a:lnTo>
                    <a:pt x="1" y="2225"/>
                  </a:lnTo>
                  <a:lnTo>
                    <a:pt x="2145" y="2225"/>
                  </a:lnTo>
                  <a:lnTo>
                    <a:pt x="214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3825875" y="1028500"/>
              <a:ext cx="55625" cy="55625"/>
            </a:xfrm>
            <a:custGeom>
              <a:avLst/>
              <a:gdLst/>
              <a:ahLst/>
              <a:cxnLst/>
              <a:rect l="l" t="t" r="r" b="b"/>
              <a:pathLst>
                <a:path w="2225" h="2225" extrusionOk="0">
                  <a:moveTo>
                    <a:pt x="0" y="0"/>
                  </a:moveTo>
                  <a:lnTo>
                    <a:pt x="0"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3881475" y="1084100"/>
              <a:ext cx="55625" cy="55625"/>
            </a:xfrm>
            <a:custGeom>
              <a:avLst/>
              <a:gdLst/>
              <a:ahLst/>
              <a:cxnLst/>
              <a:rect l="l" t="t" r="r" b="b"/>
              <a:pathLst>
                <a:path w="2225"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3937075" y="1028500"/>
              <a:ext cx="55650" cy="55625"/>
            </a:xfrm>
            <a:custGeom>
              <a:avLst/>
              <a:gdLst/>
              <a:ahLst/>
              <a:cxnLst/>
              <a:rect l="l" t="t" r="r" b="b"/>
              <a:pathLst>
                <a:path w="2226"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3992700" y="1084100"/>
              <a:ext cx="55625" cy="55625"/>
            </a:xfrm>
            <a:custGeom>
              <a:avLst/>
              <a:gdLst/>
              <a:ahLst/>
              <a:cxnLst/>
              <a:rect l="l" t="t" r="r" b="b"/>
              <a:pathLst>
                <a:path w="2225" h="2225" extrusionOk="0">
                  <a:moveTo>
                    <a:pt x="0" y="0"/>
                  </a:moveTo>
                  <a:lnTo>
                    <a:pt x="0" y="2225"/>
                  </a:lnTo>
                  <a:lnTo>
                    <a:pt x="2224" y="2225"/>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4048300" y="1028500"/>
              <a:ext cx="55625" cy="55625"/>
            </a:xfrm>
            <a:custGeom>
              <a:avLst/>
              <a:gdLst/>
              <a:ahLst/>
              <a:cxnLst/>
              <a:rect l="l" t="t" r="r" b="b"/>
              <a:pathLst>
                <a:path w="2225" h="2225" extrusionOk="0">
                  <a:moveTo>
                    <a:pt x="0" y="0"/>
                  </a:moveTo>
                  <a:lnTo>
                    <a:pt x="0" y="2224"/>
                  </a:lnTo>
                  <a:lnTo>
                    <a:pt x="2224" y="2224"/>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4103900" y="1084100"/>
              <a:ext cx="53650" cy="55625"/>
            </a:xfrm>
            <a:custGeom>
              <a:avLst/>
              <a:gdLst/>
              <a:ahLst/>
              <a:cxnLst/>
              <a:rect l="l" t="t" r="r" b="b"/>
              <a:pathLst>
                <a:path w="2146" h="2225" extrusionOk="0">
                  <a:moveTo>
                    <a:pt x="0" y="0"/>
                  </a:moveTo>
                  <a:lnTo>
                    <a:pt x="0" y="2225"/>
                  </a:lnTo>
                  <a:lnTo>
                    <a:pt x="2145" y="2225"/>
                  </a:lnTo>
                  <a:lnTo>
                    <a:pt x="214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4157525" y="1028500"/>
              <a:ext cx="55625" cy="55625"/>
            </a:xfrm>
            <a:custGeom>
              <a:avLst/>
              <a:gdLst/>
              <a:ahLst/>
              <a:cxnLst/>
              <a:rect l="l" t="t" r="r" b="b"/>
              <a:pathLst>
                <a:path w="2225" h="2225" extrusionOk="0">
                  <a:moveTo>
                    <a:pt x="0" y="0"/>
                  </a:moveTo>
                  <a:lnTo>
                    <a:pt x="0" y="2224"/>
                  </a:lnTo>
                  <a:lnTo>
                    <a:pt x="2224" y="2224"/>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4213125" y="1084100"/>
              <a:ext cx="55625" cy="55625"/>
            </a:xfrm>
            <a:custGeom>
              <a:avLst/>
              <a:gdLst/>
              <a:ahLst/>
              <a:cxnLst/>
              <a:rect l="l" t="t" r="r" b="b"/>
              <a:pathLst>
                <a:path w="2225" h="2225" extrusionOk="0">
                  <a:moveTo>
                    <a:pt x="0" y="0"/>
                  </a:moveTo>
                  <a:lnTo>
                    <a:pt x="0" y="2225"/>
                  </a:lnTo>
                  <a:lnTo>
                    <a:pt x="2224" y="2225"/>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4268725" y="1028500"/>
              <a:ext cx="55625" cy="55625"/>
            </a:xfrm>
            <a:custGeom>
              <a:avLst/>
              <a:gdLst/>
              <a:ahLst/>
              <a:cxnLst/>
              <a:rect l="l" t="t" r="r" b="b"/>
              <a:pathLst>
                <a:path w="2225" h="2225" extrusionOk="0">
                  <a:moveTo>
                    <a:pt x="0" y="0"/>
                  </a:moveTo>
                  <a:lnTo>
                    <a:pt x="0"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4324325" y="1084100"/>
              <a:ext cx="55625" cy="55625"/>
            </a:xfrm>
            <a:custGeom>
              <a:avLst/>
              <a:gdLst/>
              <a:ahLst/>
              <a:cxnLst/>
              <a:rect l="l" t="t" r="r" b="b"/>
              <a:pathLst>
                <a:path w="2225"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4379925" y="1028500"/>
              <a:ext cx="55650" cy="55625"/>
            </a:xfrm>
            <a:custGeom>
              <a:avLst/>
              <a:gdLst/>
              <a:ahLst/>
              <a:cxnLst/>
              <a:rect l="l" t="t" r="r" b="b"/>
              <a:pathLst>
                <a:path w="2226"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4435550" y="1084100"/>
              <a:ext cx="53625" cy="55625"/>
            </a:xfrm>
            <a:custGeom>
              <a:avLst/>
              <a:gdLst/>
              <a:ahLst/>
              <a:cxnLst/>
              <a:rect l="l" t="t" r="r" b="b"/>
              <a:pathLst>
                <a:path w="2145" h="2225" extrusionOk="0">
                  <a:moveTo>
                    <a:pt x="0" y="0"/>
                  </a:moveTo>
                  <a:lnTo>
                    <a:pt x="0" y="2225"/>
                  </a:lnTo>
                  <a:lnTo>
                    <a:pt x="2145" y="2225"/>
                  </a:lnTo>
                  <a:lnTo>
                    <a:pt x="214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4489150" y="1028500"/>
              <a:ext cx="55625" cy="55625"/>
            </a:xfrm>
            <a:custGeom>
              <a:avLst/>
              <a:gdLst/>
              <a:ahLst/>
              <a:cxnLst/>
              <a:rect l="l" t="t" r="r" b="b"/>
              <a:pathLst>
                <a:path w="2225"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4544750" y="1084100"/>
              <a:ext cx="55650" cy="55625"/>
            </a:xfrm>
            <a:custGeom>
              <a:avLst/>
              <a:gdLst/>
              <a:ahLst/>
              <a:cxnLst/>
              <a:rect l="l" t="t" r="r" b="b"/>
              <a:pathLst>
                <a:path w="2226"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4600375" y="1028500"/>
              <a:ext cx="55625" cy="55625"/>
            </a:xfrm>
            <a:custGeom>
              <a:avLst/>
              <a:gdLst/>
              <a:ahLst/>
              <a:cxnLst/>
              <a:rect l="l" t="t" r="r" b="b"/>
              <a:pathLst>
                <a:path w="2225" h="2225" extrusionOk="0">
                  <a:moveTo>
                    <a:pt x="0" y="0"/>
                  </a:moveTo>
                  <a:lnTo>
                    <a:pt x="0" y="2224"/>
                  </a:lnTo>
                  <a:lnTo>
                    <a:pt x="2224" y="2224"/>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4655975" y="1084100"/>
              <a:ext cx="55625" cy="55625"/>
            </a:xfrm>
            <a:custGeom>
              <a:avLst/>
              <a:gdLst/>
              <a:ahLst/>
              <a:cxnLst/>
              <a:rect l="l" t="t" r="r" b="b"/>
              <a:pathLst>
                <a:path w="2225" h="2225" extrusionOk="0">
                  <a:moveTo>
                    <a:pt x="0" y="0"/>
                  </a:moveTo>
                  <a:lnTo>
                    <a:pt x="0"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4711575" y="1028500"/>
              <a:ext cx="55625" cy="55625"/>
            </a:xfrm>
            <a:custGeom>
              <a:avLst/>
              <a:gdLst/>
              <a:ahLst/>
              <a:cxnLst/>
              <a:rect l="l" t="t" r="r" b="b"/>
              <a:pathLst>
                <a:path w="2225"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4767175" y="1084100"/>
              <a:ext cx="53650" cy="55625"/>
            </a:xfrm>
            <a:custGeom>
              <a:avLst/>
              <a:gdLst/>
              <a:ahLst/>
              <a:cxnLst/>
              <a:rect l="l" t="t" r="r" b="b"/>
              <a:pathLst>
                <a:path w="2146" h="2225" extrusionOk="0">
                  <a:moveTo>
                    <a:pt x="1" y="0"/>
                  </a:moveTo>
                  <a:lnTo>
                    <a:pt x="1" y="2225"/>
                  </a:lnTo>
                  <a:lnTo>
                    <a:pt x="2145" y="2225"/>
                  </a:lnTo>
                  <a:lnTo>
                    <a:pt x="214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4820800" y="1028500"/>
              <a:ext cx="55625" cy="55625"/>
            </a:xfrm>
            <a:custGeom>
              <a:avLst/>
              <a:gdLst/>
              <a:ahLst/>
              <a:cxnLst/>
              <a:rect l="l" t="t" r="r" b="b"/>
              <a:pathLst>
                <a:path w="2225" h="2225" extrusionOk="0">
                  <a:moveTo>
                    <a:pt x="0" y="0"/>
                  </a:moveTo>
                  <a:lnTo>
                    <a:pt x="0"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4876400" y="1084100"/>
              <a:ext cx="55625" cy="55625"/>
            </a:xfrm>
            <a:custGeom>
              <a:avLst/>
              <a:gdLst/>
              <a:ahLst/>
              <a:cxnLst/>
              <a:rect l="l" t="t" r="r" b="b"/>
              <a:pathLst>
                <a:path w="2225"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4932000" y="1028500"/>
              <a:ext cx="55625" cy="55625"/>
            </a:xfrm>
            <a:custGeom>
              <a:avLst/>
              <a:gdLst/>
              <a:ahLst/>
              <a:cxnLst/>
              <a:rect l="l" t="t" r="r" b="b"/>
              <a:pathLst>
                <a:path w="2225"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4987600" y="1084100"/>
              <a:ext cx="55650" cy="55625"/>
            </a:xfrm>
            <a:custGeom>
              <a:avLst/>
              <a:gdLst/>
              <a:ahLst/>
              <a:cxnLst/>
              <a:rect l="l" t="t" r="r" b="b"/>
              <a:pathLst>
                <a:path w="2226"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5043225" y="1028500"/>
              <a:ext cx="55625" cy="55625"/>
            </a:xfrm>
            <a:custGeom>
              <a:avLst/>
              <a:gdLst/>
              <a:ahLst/>
              <a:cxnLst/>
              <a:rect l="l" t="t" r="r" b="b"/>
              <a:pathLst>
                <a:path w="2225" h="2225" extrusionOk="0">
                  <a:moveTo>
                    <a:pt x="0" y="0"/>
                  </a:moveTo>
                  <a:lnTo>
                    <a:pt x="0" y="2224"/>
                  </a:lnTo>
                  <a:lnTo>
                    <a:pt x="2224" y="2224"/>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5098825" y="1084100"/>
              <a:ext cx="53650" cy="55625"/>
            </a:xfrm>
            <a:custGeom>
              <a:avLst/>
              <a:gdLst/>
              <a:ahLst/>
              <a:cxnLst/>
              <a:rect l="l" t="t" r="r" b="b"/>
              <a:pathLst>
                <a:path w="2146" h="2225" extrusionOk="0">
                  <a:moveTo>
                    <a:pt x="0" y="0"/>
                  </a:moveTo>
                  <a:lnTo>
                    <a:pt x="0" y="2225"/>
                  </a:lnTo>
                  <a:lnTo>
                    <a:pt x="2145" y="2225"/>
                  </a:lnTo>
                  <a:lnTo>
                    <a:pt x="214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5152450" y="1028500"/>
              <a:ext cx="55625" cy="55625"/>
            </a:xfrm>
            <a:custGeom>
              <a:avLst/>
              <a:gdLst/>
              <a:ahLst/>
              <a:cxnLst/>
              <a:rect l="l" t="t" r="r" b="b"/>
              <a:pathLst>
                <a:path w="2225" h="2225" extrusionOk="0">
                  <a:moveTo>
                    <a:pt x="0" y="0"/>
                  </a:moveTo>
                  <a:lnTo>
                    <a:pt x="0" y="2224"/>
                  </a:lnTo>
                  <a:lnTo>
                    <a:pt x="2224" y="2224"/>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5208050" y="1084100"/>
              <a:ext cx="55625" cy="55625"/>
            </a:xfrm>
            <a:custGeom>
              <a:avLst/>
              <a:gdLst/>
              <a:ahLst/>
              <a:cxnLst/>
              <a:rect l="l" t="t" r="r" b="b"/>
              <a:pathLst>
                <a:path w="2225" h="2225" extrusionOk="0">
                  <a:moveTo>
                    <a:pt x="0" y="0"/>
                  </a:moveTo>
                  <a:lnTo>
                    <a:pt x="0" y="2225"/>
                  </a:lnTo>
                  <a:lnTo>
                    <a:pt x="2224" y="2225"/>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5263650" y="1028500"/>
              <a:ext cx="55625" cy="55625"/>
            </a:xfrm>
            <a:custGeom>
              <a:avLst/>
              <a:gdLst/>
              <a:ahLst/>
              <a:cxnLst/>
              <a:rect l="l" t="t" r="r" b="b"/>
              <a:pathLst>
                <a:path w="2225" h="2225" extrusionOk="0">
                  <a:moveTo>
                    <a:pt x="0" y="0"/>
                  </a:moveTo>
                  <a:lnTo>
                    <a:pt x="0"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5319250" y="1084100"/>
              <a:ext cx="55625" cy="55625"/>
            </a:xfrm>
            <a:custGeom>
              <a:avLst/>
              <a:gdLst/>
              <a:ahLst/>
              <a:cxnLst/>
              <a:rect l="l" t="t" r="r" b="b"/>
              <a:pathLst>
                <a:path w="2225"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5374850" y="1028500"/>
              <a:ext cx="55625" cy="55625"/>
            </a:xfrm>
            <a:custGeom>
              <a:avLst/>
              <a:gdLst/>
              <a:ahLst/>
              <a:cxnLst/>
              <a:rect l="l" t="t" r="r" b="b"/>
              <a:pathLst>
                <a:path w="2225"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5430450" y="1084100"/>
              <a:ext cx="53650" cy="55625"/>
            </a:xfrm>
            <a:custGeom>
              <a:avLst/>
              <a:gdLst/>
              <a:ahLst/>
              <a:cxnLst/>
              <a:rect l="l" t="t" r="r" b="b"/>
              <a:pathLst>
                <a:path w="2146" h="2225" extrusionOk="0">
                  <a:moveTo>
                    <a:pt x="1" y="0"/>
                  </a:moveTo>
                  <a:lnTo>
                    <a:pt x="1" y="2225"/>
                  </a:lnTo>
                  <a:lnTo>
                    <a:pt x="2146" y="2225"/>
                  </a:lnTo>
                  <a:lnTo>
                    <a:pt x="2146"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5484075" y="1028500"/>
              <a:ext cx="55625" cy="55625"/>
            </a:xfrm>
            <a:custGeom>
              <a:avLst/>
              <a:gdLst/>
              <a:ahLst/>
              <a:cxnLst/>
              <a:rect l="l" t="t" r="r" b="b"/>
              <a:pathLst>
                <a:path w="2225"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5539675" y="1084100"/>
              <a:ext cx="55650" cy="55625"/>
            </a:xfrm>
            <a:custGeom>
              <a:avLst/>
              <a:gdLst/>
              <a:ahLst/>
              <a:cxnLst/>
              <a:rect l="l" t="t" r="r" b="b"/>
              <a:pathLst>
                <a:path w="2226"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5595300" y="1028500"/>
              <a:ext cx="55625" cy="55625"/>
            </a:xfrm>
            <a:custGeom>
              <a:avLst/>
              <a:gdLst/>
              <a:ahLst/>
              <a:cxnLst/>
              <a:rect l="l" t="t" r="r" b="b"/>
              <a:pathLst>
                <a:path w="2225" h="2225" extrusionOk="0">
                  <a:moveTo>
                    <a:pt x="0" y="0"/>
                  </a:moveTo>
                  <a:lnTo>
                    <a:pt x="0" y="2224"/>
                  </a:lnTo>
                  <a:lnTo>
                    <a:pt x="2224" y="2224"/>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5650900" y="1084100"/>
              <a:ext cx="55625" cy="55625"/>
            </a:xfrm>
            <a:custGeom>
              <a:avLst/>
              <a:gdLst/>
              <a:ahLst/>
              <a:cxnLst/>
              <a:rect l="l" t="t" r="r" b="b"/>
              <a:pathLst>
                <a:path w="2225" h="2225" extrusionOk="0">
                  <a:moveTo>
                    <a:pt x="0" y="0"/>
                  </a:moveTo>
                  <a:lnTo>
                    <a:pt x="0" y="2225"/>
                  </a:lnTo>
                  <a:lnTo>
                    <a:pt x="2224" y="2225"/>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5706500" y="1028500"/>
              <a:ext cx="53650" cy="55625"/>
            </a:xfrm>
            <a:custGeom>
              <a:avLst/>
              <a:gdLst/>
              <a:ahLst/>
              <a:cxnLst/>
              <a:rect l="l" t="t" r="r" b="b"/>
              <a:pathLst>
                <a:path w="2146" h="2225" extrusionOk="0">
                  <a:moveTo>
                    <a:pt x="0" y="0"/>
                  </a:moveTo>
                  <a:lnTo>
                    <a:pt x="0" y="2224"/>
                  </a:lnTo>
                  <a:lnTo>
                    <a:pt x="2145" y="2224"/>
                  </a:lnTo>
                  <a:lnTo>
                    <a:pt x="214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5760125" y="1084100"/>
              <a:ext cx="55625" cy="55625"/>
            </a:xfrm>
            <a:custGeom>
              <a:avLst/>
              <a:gdLst/>
              <a:ahLst/>
              <a:cxnLst/>
              <a:rect l="l" t="t" r="r" b="b"/>
              <a:pathLst>
                <a:path w="2225" h="2225" extrusionOk="0">
                  <a:moveTo>
                    <a:pt x="0" y="0"/>
                  </a:moveTo>
                  <a:lnTo>
                    <a:pt x="0" y="2225"/>
                  </a:lnTo>
                  <a:lnTo>
                    <a:pt x="2224" y="2225"/>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5815725" y="1028500"/>
              <a:ext cx="55625" cy="55625"/>
            </a:xfrm>
            <a:custGeom>
              <a:avLst/>
              <a:gdLst/>
              <a:ahLst/>
              <a:cxnLst/>
              <a:rect l="l" t="t" r="r" b="b"/>
              <a:pathLst>
                <a:path w="2225" h="2225" extrusionOk="0">
                  <a:moveTo>
                    <a:pt x="0" y="0"/>
                  </a:moveTo>
                  <a:lnTo>
                    <a:pt x="0"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5871325" y="1084100"/>
              <a:ext cx="55625" cy="55625"/>
            </a:xfrm>
            <a:custGeom>
              <a:avLst/>
              <a:gdLst/>
              <a:ahLst/>
              <a:cxnLst/>
              <a:rect l="l" t="t" r="r" b="b"/>
              <a:pathLst>
                <a:path w="2225"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5926925" y="1028500"/>
              <a:ext cx="55625" cy="55625"/>
            </a:xfrm>
            <a:custGeom>
              <a:avLst/>
              <a:gdLst/>
              <a:ahLst/>
              <a:cxnLst/>
              <a:rect l="l" t="t" r="r" b="b"/>
              <a:pathLst>
                <a:path w="2225"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5982525" y="1084100"/>
              <a:ext cx="55650" cy="55625"/>
            </a:xfrm>
            <a:custGeom>
              <a:avLst/>
              <a:gdLst/>
              <a:ahLst/>
              <a:cxnLst/>
              <a:rect l="l" t="t" r="r" b="b"/>
              <a:pathLst>
                <a:path w="2226"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5545650" y="1524950"/>
              <a:ext cx="609675" cy="133100"/>
            </a:xfrm>
            <a:custGeom>
              <a:avLst/>
              <a:gdLst/>
              <a:ahLst/>
              <a:cxnLst/>
              <a:rect l="l" t="t" r="r" b="b"/>
              <a:pathLst>
                <a:path w="24387" h="5324" extrusionOk="0">
                  <a:moveTo>
                    <a:pt x="7467" y="1"/>
                  </a:moveTo>
                  <a:lnTo>
                    <a:pt x="4766" y="80"/>
                  </a:lnTo>
                  <a:lnTo>
                    <a:pt x="2780" y="160"/>
                  </a:lnTo>
                  <a:lnTo>
                    <a:pt x="1509" y="319"/>
                  </a:lnTo>
                  <a:lnTo>
                    <a:pt x="1033" y="478"/>
                  </a:lnTo>
                  <a:lnTo>
                    <a:pt x="636" y="636"/>
                  </a:lnTo>
                  <a:lnTo>
                    <a:pt x="397" y="875"/>
                  </a:lnTo>
                  <a:lnTo>
                    <a:pt x="159" y="1113"/>
                  </a:lnTo>
                  <a:lnTo>
                    <a:pt x="80" y="1351"/>
                  </a:lnTo>
                  <a:lnTo>
                    <a:pt x="0" y="1669"/>
                  </a:lnTo>
                  <a:lnTo>
                    <a:pt x="0" y="2463"/>
                  </a:lnTo>
                  <a:lnTo>
                    <a:pt x="0" y="3417"/>
                  </a:lnTo>
                  <a:lnTo>
                    <a:pt x="80" y="3814"/>
                  </a:lnTo>
                  <a:lnTo>
                    <a:pt x="239" y="4132"/>
                  </a:lnTo>
                  <a:lnTo>
                    <a:pt x="477" y="4449"/>
                  </a:lnTo>
                  <a:lnTo>
                    <a:pt x="795" y="4688"/>
                  </a:lnTo>
                  <a:lnTo>
                    <a:pt x="1192" y="4847"/>
                  </a:lnTo>
                  <a:lnTo>
                    <a:pt x="1748" y="5005"/>
                  </a:lnTo>
                  <a:lnTo>
                    <a:pt x="2383" y="5085"/>
                  </a:lnTo>
                  <a:lnTo>
                    <a:pt x="3257" y="5244"/>
                  </a:lnTo>
                  <a:lnTo>
                    <a:pt x="5402" y="5323"/>
                  </a:lnTo>
                  <a:lnTo>
                    <a:pt x="18667" y="5323"/>
                  </a:lnTo>
                  <a:lnTo>
                    <a:pt x="20812" y="5244"/>
                  </a:lnTo>
                  <a:lnTo>
                    <a:pt x="21686" y="5164"/>
                  </a:lnTo>
                  <a:lnTo>
                    <a:pt x="22321" y="5085"/>
                  </a:lnTo>
                  <a:lnTo>
                    <a:pt x="22957" y="4926"/>
                  </a:lnTo>
                  <a:lnTo>
                    <a:pt x="23354" y="4767"/>
                  </a:lnTo>
                  <a:lnTo>
                    <a:pt x="23751" y="4529"/>
                  </a:lnTo>
                  <a:lnTo>
                    <a:pt x="23990" y="4211"/>
                  </a:lnTo>
                  <a:lnTo>
                    <a:pt x="24148" y="3893"/>
                  </a:lnTo>
                  <a:lnTo>
                    <a:pt x="24307" y="3496"/>
                  </a:lnTo>
                  <a:lnTo>
                    <a:pt x="24387" y="3020"/>
                  </a:lnTo>
                  <a:lnTo>
                    <a:pt x="24387" y="2463"/>
                  </a:lnTo>
                  <a:lnTo>
                    <a:pt x="24387" y="1749"/>
                  </a:lnTo>
                  <a:lnTo>
                    <a:pt x="24387" y="1431"/>
                  </a:lnTo>
                  <a:lnTo>
                    <a:pt x="24307" y="1193"/>
                  </a:lnTo>
                  <a:lnTo>
                    <a:pt x="24148" y="954"/>
                  </a:lnTo>
                  <a:lnTo>
                    <a:pt x="23910" y="716"/>
                  </a:lnTo>
                  <a:lnTo>
                    <a:pt x="23513" y="557"/>
                  </a:lnTo>
                  <a:lnTo>
                    <a:pt x="23036" y="398"/>
                  </a:lnTo>
                  <a:lnTo>
                    <a:pt x="22321" y="319"/>
                  </a:lnTo>
                  <a:lnTo>
                    <a:pt x="21448" y="239"/>
                  </a:lnTo>
                  <a:lnTo>
                    <a:pt x="19065" y="80"/>
                  </a:lnTo>
                  <a:lnTo>
                    <a:pt x="156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5821675" y="1550775"/>
              <a:ext cx="303875" cy="79475"/>
            </a:xfrm>
            <a:custGeom>
              <a:avLst/>
              <a:gdLst/>
              <a:ahLst/>
              <a:cxnLst/>
              <a:rect l="l" t="t" r="r" b="b"/>
              <a:pathLst>
                <a:path w="12155" h="3179" extrusionOk="0">
                  <a:moveTo>
                    <a:pt x="3893" y="1"/>
                  </a:moveTo>
                  <a:lnTo>
                    <a:pt x="2145" y="80"/>
                  </a:lnTo>
                  <a:lnTo>
                    <a:pt x="1510" y="160"/>
                  </a:lnTo>
                  <a:lnTo>
                    <a:pt x="954" y="318"/>
                  </a:lnTo>
                  <a:lnTo>
                    <a:pt x="557" y="477"/>
                  </a:lnTo>
                  <a:lnTo>
                    <a:pt x="239" y="716"/>
                  </a:lnTo>
                  <a:lnTo>
                    <a:pt x="80" y="1033"/>
                  </a:lnTo>
                  <a:lnTo>
                    <a:pt x="1" y="1510"/>
                  </a:lnTo>
                  <a:lnTo>
                    <a:pt x="80" y="1987"/>
                  </a:lnTo>
                  <a:lnTo>
                    <a:pt x="239" y="2384"/>
                  </a:lnTo>
                  <a:lnTo>
                    <a:pt x="557" y="2622"/>
                  </a:lnTo>
                  <a:lnTo>
                    <a:pt x="1033" y="2860"/>
                  </a:lnTo>
                  <a:lnTo>
                    <a:pt x="1748" y="3019"/>
                  </a:lnTo>
                  <a:lnTo>
                    <a:pt x="2543" y="3099"/>
                  </a:lnTo>
                  <a:lnTo>
                    <a:pt x="5005" y="3178"/>
                  </a:lnTo>
                  <a:lnTo>
                    <a:pt x="7706" y="3099"/>
                  </a:lnTo>
                  <a:lnTo>
                    <a:pt x="8897" y="3019"/>
                  </a:lnTo>
                  <a:lnTo>
                    <a:pt x="10009" y="2860"/>
                  </a:lnTo>
                  <a:lnTo>
                    <a:pt x="10883" y="2701"/>
                  </a:lnTo>
                  <a:lnTo>
                    <a:pt x="11519" y="2384"/>
                  </a:lnTo>
                  <a:lnTo>
                    <a:pt x="11757" y="2225"/>
                  </a:lnTo>
                  <a:lnTo>
                    <a:pt x="11995" y="1987"/>
                  </a:lnTo>
                  <a:lnTo>
                    <a:pt x="12075" y="1748"/>
                  </a:lnTo>
                  <a:lnTo>
                    <a:pt x="12154" y="1510"/>
                  </a:lnTo>
                  <a:lnTo>
                    <a:pt x="12075" y="1272"/>
                  </a:lnTo>
                  <a:lnTo>
                    <a:pt x="11995" y="1113"/>
                  </a:lnTo>
                  <a:lnTo>
                    <a:pt x="11757" y="954"/>
                  </a:lnTo>
                  <a:lnTo>
                    <a:pt x="11519" y="795"/>
                  </a:lnTo>
                  <a:lnTo>
                    <a:pt x="10804" y="557"/>
                  </a:lnTo>
                  <a:lnTo>
                    <a:pt x="9851" y="318"/>
                  </a:lnTo>
                  <a:lnTo>
                    <a:pt x="8659" y="160"/>
                  </a:lnTo>
                  <a:lnTo>
                    <a:pt x="7229" y="80"/>
                  </a:lnTo>
                  <a:lnTo>
                    <a:pt x="564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1474600" y="1441550"/>
              <a:ext cx="359475" cy="135075"/>
            </a:xfrm>
            <a:custGeom>
              <a:avLst/>
              <a:gdLst/>
              <a:ahLst/>
              <a:cxnLst/>
              <a:rect l="l" t="t" r="r" b="b"/>
              <a:pathLst>
                <a:path w="14379" h="5403" extrusionOk="0">
                  <a:moveTo>
                    <a:pt x="6514" y="1"/>
                  </a:moveTo>
                  <a:lnTo>
                    <a:pt x="4369" y="80"/>
                  </a:lnTo>
                  <a:lnTo>
                    <a:pt x="2781" y="80"/>
                  </a:lnTo>
                  <a:lnTo>
                    <a:pt x="1669" y="160"/>
                  </a:lnTo>
                  <a:lnTo>
                    <a:pt x="874" y="398"/>
                  </a:lnTo>
                  <a:lnTo>
                    <a:pt x="636" y="477"/>
                  </a:lnTo>
                  <a:lnTo>
                    <a:pt x="398" y="716"/>
                  </a:lnTo>
                  <a:lnTo>
                    <a:pt x="239" y="875"/>
                  </a:lnTo>
                  <a:lnTo>
                    <a:pt x="159" y="1113"/>
                  </a:lnTo>
                  <a:lnTo>
                    <a:pt x="0" y="1748"/>
                  </a:lnTo>
                  <a:lnTo>
                    <a:pt x="0" y="2543"/>
                  </a:lnTo>
                  <a:lnTo>
                    <a:pt x="0" y="3496"/>
                  </a:lnTo>
                  <a:lnTo>
                    <a:pt x="80" y="3893"/>
                  </a:lnTo>
                  <a:lnTo>
                    <a:pt x="159" y="4211"/>
                  </a:lnTo>
                  <a:lnTo>
                    <a:pt x="318" y="4449"/>
                  </a:lnTo>
                  <a:lnTo>
                    <a:pt x="477" y="4687"/>
                  </a:lnTo>
                  <a:lnTo>
                    <a:pt x="715" y="4926"/>
                  </a:lnTo>
                  <a:lnTo>
                    <a:pt x="1033" y="5085"/>
                  </a:lnTo>
                  <a:lnTo>
                    <a:pt x="1430" y="5164"/>
                  </a:lnTo>
                  <a:lnTo>
                    <a:pt x="1907" y="5243"/>
                  </a:lnTo>
                  <a:lnTo>
                    <a:pt x="3178" y="5402"/>
                  </a:lnTo>
                  <a:lnTo>
                    <a:pt x="10962" y="5402"/>
                  </a:lnTo>
                  <a:lnTo>
                    <a:pt x="12233" y="5323"/>
                  </a:lnTo>
                  <a:lnTo>
                    <a:pt x="12789" y="5243"/>
                  </a:lnTo>
                  <a:lnTo>
                    <a:pt x="13187" y="5085"/>
                  </a:lnTo>
                  <a:lnTo>
                    <a:pt x="13504" y="5005"/>
                  </a:lnTo>
                  <a:lnTo>
                    <a:pt x="13743" y="4767"/>
                  </a:lnTo>
                  <a:lnTo>
                    <a:pt x="13981" y="4529"/>
                  </a:lnTo>
                  <a:lnTo>
                    <a:pt x="14140" y="4290"/>
                  </a:lnTo>
                  <a:lnTo>
                    <a:pt x="14219" y="3893"/>
                  </a:lnTo>
                  <a:lnTo>
                    <a:pt x="14299" y="3496"/>
                  </a:lnTo>
                  <a:lnTo>
                    <a:pt x="14378" y="2543"/>
                  </a:lnTo>
                  <a:lnTo>
                    <a:pt x="14378" y="1828"/>
                  </a:lnTo>
                  <a:lnTo>
                    <a:pt x="14299" y="1192"/>
                  </a:lnTo>
                  <a:lnTo>
                    <a:pt x="14219" y="1033"/>
                  </a:lnTo>
                  <a:lnTo>
                    <a:pt x="14060" y="795"/>
                  </a:lnTo>
                  <a:lnTo>
                    <a:pt x="13822" y="636"/>
                  </a:lnTo>
                  <a:lnTo>
                    <a:pt x="13584" y="477"/>
                  </a:lnTo>
                  <a:lnTo>
                    <a:pt x="13187" y="318"/>
                  </a:lnTo>
                  <a:lnTo>
                    <a:pt x="12631" y="239"/>
                  </a:lnTo>
                  <a:lnTo>
                    <a:pt x="11280" y="160"/>
                  </a:lnTo>
                  <a:lnTo>
                    <a:pt x="9215" y="80"/>
                  </a:lnTo>
                  <a:lnTo>
                    <a:pt x="6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1629500" y="1469350"/>
              <a:ext cx="178750" cy="77475"/>
            </a:xfrm>
            <a:custGeom>
              <a:avLst/>
              <a:gdLst/>
              <a:ahLst/>
              <a:cxnLst/>
              <a:rect l="l" t="t" r="r" b="b"/>
              <a:pathLst>
                <a:path w="7150" h="3099" extrusionOk="0">
                  <a:moveTo>
                    <a:pt x="2304" y="1"/>
                  </a:moveTo>
                  <a:lnTo>
                    <a:pt x="1271" y="80"/>
                  </a:lnTo>
                  <a:lnTo>
                    <a:pt x="874" y="160"/>
                  </a:lnTo>
                  <a:lnTo>
                    <a:pt x="556" y="239"/>
                  </a:lnTo>
                  <a:lnTo>
                    <a:pt x="318" y="477"/>
                  </a:lnTo>
                  <a:lnTo>
                    <a:pt x="159" y="716"/>
                  </a:lnTo>
                  <a:lnTo>
                    <a:pt x="80" y="1033"/>
                  </a:lnTo>
                  <a:lnTo>
                    <a:pt x="0" y="1431"/>
                  </a:lnTo>
                  <a:lnTo>
                    <a:pt x="0" y="1907"/>
                  </a:lnTo>
                  <a:lnTo>
                    <a:pt x="159" y="2304"/>
                  </a:lnTo>
                  <a:lnTo>
                    <a:pt x="318" y="2622"/>
                  </a:lnTo>
                  <a:lnTo>
                    <a:pt x="636" y="2860"/>
                  </a:lnTo>
                  <a:lnTo>
                    <a:pt x="1033" y="2940"/>
                  </a:lnTo>
                  <a:lnTo>
                    <a:pt x="1510" y="3099"/>
                  </a:lnTo>
                  <a:lnTo>
                    <a:pt x="4528" y="3099"/>
                  </a:lnTo>
                  <a:lnTo>
                    <a:pt x="5243" y="3019"/>
                  </a:lnTo>
                  <a:lnTo>
                    <a:pt x="5879" y="2860"/>
                  </a:lnTo>
                  <a:lnTo>
                    <a:pt x="6355" y="2622"/>
                  </a:lnTo>
                  <a:lnTo>
                    <a:pt x="6752" y="2304"/>
                  </a:lnTo>
                  <a:lnTo>
                    <a:pt x="7070" y="1907"/>
                  </a:lnTo>
                  <a:lnTo>
                    <a:pt x="7070" y="1669"/>
                  </a:lnTo>
                  <a:lnTo>
                    <a:pt x="7150" y="1431"/>
                  </a:lnTo>
                  <a:lnTo>
                    <a:pt x="7070" y="1033"/>
                  </a:lnTo>
                  <a:lnTo>
                    <a:pt x="6752" y="716"/>
                  </a:lnTo>
                  <a:lnTo>
                    <a:pt x="6355" y="477"/>
                  </a:lnTo>
                  <a:lnTo>
                    <a:pt x="5799" y="239"/>
                  </a:lnTo>
                  <a:lnTo>
                    <a:pt x="5084" y="80"/>
                  </a:lnTo>
                  <a:lnTo>
                    <a:pt x="429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3857650" y="283800"/>
              <a:ext cx="59600" cy="75475"/>
            </a:xfrm>
            <a:custGeom>
              <a:avLst/>
              <a:gdLst/>
              <a:ahLst/>
              <a:cxnLst/>
              <a:rect l="l" t="t" r="r" b="b"/>
              <a:pathLst>
                <a:path w="2384" h="3019" extrusionOk="0">
                  <a:moveTo>
                    <a:pt x="0" y="0"/>
                  </a:moveTo>
                  <a:lnTo>
                    <a:pt x="0" y="556"/>
                  </a:lnTo>
                  <a:lnTo>
                    <a:pt x="874" y="556"/>
                  </a:lnTo>
                  <a:lnTo>
                    <a:pt x="874" y="3019"/>
                  </a:lnTo>
                  <a:lnTo>
                    <a:pt x="1510" y="3019"/>
                  </a:lnTo>
                  <a:lnTo>
                    <a:pt x="1510" y="556"/>
                  </a:lnTo>
                  <a:lnTo>
                    <a:pt x="2383" y="556"/>
                  </a:lnTo>
                  <a:lnTo>
                    <a:pt x="23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3919200" y="283800"/>
              <a:ext cx="69550" cy="75475"/>
            </a:xfrm>
            <a:custGeom>
              <a:avLst/>
              <a:gdLst/>
              <a:ahLst/>
              <a:cxnLst/>
              <a:rect l="l" t="t" r="r" b="b"/>
              <a:pathLst>
                <a:path w="2782" h="3019" extrusionOk="0">
                  <a:moveTo>
                    <a:pt x="1351" y="715"/>
                  </a:moveTo>
                  <a:lnTo>
                    <a:pt x="1749" y="1827"/>
                  </a:lnTo>
                  <a:lnTo>
                    <a:pt x="954" y="1827"/>
                  </a:lnTo>
                  <a:lnTo>
                    <a:pt x="1351" y="715"/>
                  </a:lnTo>
                  <a:close/>
                  <a:moveTo>
                    <a:pt x="1034" y="0"/>
                  </a:moveTo>
                  <a:lnTo>
                    <a:pt x="1" y="3019"/>
                  </a:lnTo>
                  <a:lnTo>
                    <a:pt x="636" y="3019"/>
                  </a:lnTo>
                  <a:lnTo>
                    <a:pt x="795" y="2383"/>
                  </a:lnTo>
                  <a:lnTo>
                    <a:pt x="1907" y="2383"/>
                  </a:lnTo>
                  <a:lnTo>
                    <a:pt x="2146" y="3019"/>
                  </a:lnTo>
                  <a:lnTo>
                    <a:pt x="2781" y="3019"/>
                  </a:lnTo>
                  <a:lnTo>
                    <a:pt x="17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996650" y="283800"/>
              <a:ext cx="65575" cy="75475"/>
            </a:xfrm>
            <a:custGeom>
              <a:avLst/>
              <a:gdLst/>
              <a:ahLst/>
              <a:cxnLst/>
              <a:rect l="l" t="t" r="r" b="b"/>
              <a:pathLst>
                <a:path w="2623" h="3019" extrusionOk="0">
                  <a:moveTo>
                    <a:pt x="80" y="0"/>
                  </a:moveTo>
                  <a:lnTo>
                    <a:pt x="954" y="1509"/>
                  </a:lnTo>
                  <a:lnTo>
                    <a:pt x="1" y="3019"/>
                  </a:lnTo>
                  <a:lnTo>
                    <a:pt x="716" y="3019"/>
                  </a:lnTo>
                  <a:lnTo>
                    <a:pt x="1351" y="1986"/>
                  </a:lnTo>
                  <a:lnTo>
                    <a:pt x="1907" y="3019"/>
                  </a:lnTo>
                  <a:lnTo>
                    <a:pt x="2622" y="3019"/>
                  </a:lnTo>
                  <a:lnTo>
                    <a:pt x="1669" y="1430"/>
                  </a:lnTo>
                  <a:lnTo>
                    <a:pt x="2543" y="0"/>
                  </a:lnTo>
                  <a:lnTo>
                    <a:pt x="1828" y="0"/>
                  </a:lnTo>
                  <a:lnTo>
                    <a:pt x="1351" y="953"/>
                  </a:lnTo>
                  <a:lnTo>
                    <a:pt x="7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4076100" y="283800"/>
              <a:ext cx="13925" cy="75475"/>
            </a:xfrm>
            <a:custGeom>
              <a:avLst/>
              <a:gdLst/>
              <a:ahLst/>
              <a:cxnLst/>
              <a:rect l="l" t="t" r="r" b="b"/>
              <a:pathLst>
                <a:path w="557" h="3019" extrusionOk="0">
                  <a:moveTo>
                    <a:pt x="0" y="0"/>
                  </a:moveTo>
                  <a:lnTo>
                    <a:pt x="0" y="3019"/>
                  </a:lnTo>
                  <a:lnTo>
                    <a:pt x="556" y="3019"/>
                  </a:lnTo>
                  <a:lnTo>
                    <a:pt x="5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15"/>
          <p:cNvSpPr/>
          <p:nvPr/>
        </p:nvSpPr>
        <p:spPr>
          <a:xfrm>
            <a:off x="100" y="4732075"/>
            <a:ext cx="9144000" cy="4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2" name="Google Shape;192;p15"/>
          <p:cNvPicPr preferRelativeResize="0"/>
          <p:nvPr/>
        </p:nvPicPr>
        <p:blipFill>
          <a:blip r:embed="rId3">
            <a:alphaModFix/>
          </a:blip>
          <a:stretch>
            <a:fillRect/>
          </a:stretch>
        </p:blipFill>
        <p:spPr>
          <a:xfrm>
            <a:off x="0" y="4020875"/>
            <a:ext cx="1419600" cy="1122625"/>
          </a:xfrm>
          <a:prstGeom prst="rect">
            <a:avLst/>
          </a:prstGeom>
          <a:noFill/>
          <a:ln>
            <a:noFill/>
          </a:ln>
        </p:spPr>
      </p:pic>
      <p:pic>
        <p:nvPicPr>
          <p:cNvPr id="193" name="Google Shape;193;p15"/>
          <p:cNvPicPr preferRelativeResize="0"/>
          <p:nvPr/>
        </p:nvPicPr>
        <p:blipFill>
          <a:blip r:embed="rId4">
            <a:alphaModFix/>
          </a:blip>
          <a:stretch>
            <a:fillRect/>
          </a:stretch>
        </p:blipFill>
        <p:spPr>
          <a:xfrm>
            <a:off x="6588275" y="3445425"/>
            <a:ext cx="1249226" cy="891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8"/>
          <p:cNvSpPr txBox="1"/>
          <p:nvPr/>
        </p:nvSpPr>
        <p:spPr>
          <a:xfrm>
            <a:off x="0" y="0"/>
            <a:ext cx="9202800" cy="574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u="sng">
                <a:highlight>
                  <a:srgbClr val="FFFF00"/>
                </a:highlight>
                <a:latin typeface="Courier New"/>
                <a:ea typeface="Courier New"/>
                <a:cs typeface="Courier New"/>
                <a:sym typeface="Courier New"/>
              </a:rPr>
              <a:t>Machine Learning used for Taxi Fare Prediction</a:t>
            </a:r>
            <a:endParaRPr sz="2500" b="1" u="sng">
              <a:highlight>
                <a:srgbClr val="FFFF00"/>
              </a:highlight>
              <a:latin typeface="Courier New"/>
              <a:ea typeface="Courier New"/>
              <a:cs typeface="Courier New"/>
              <a:sym typeface="Courier New"/>
            </a:endParaRPr>
          </a:p>
          <a:p>
            <a:pPr marL="0" lvl="0" indent="0" algn="l" rtl="0">
              <a:spcBef>
                <a:spcPts val="0"/>
              </a:spcBef>
              <a:spcAft>
                <a:spcPts val="0"/>
              </a:spcAft>
              <a:buNone/>
            </a:pPr>
            <a:endParaRPr/>
          </a:p>
          <a:p>
            <a:pPr marL="0" lvl="0" indent="0" algn="l" rtl="0">
              <a:spcBef>
                <a:spcPts val="0"/>
              </a:spcBef>
              <a:spcAft>
                <a:spcPts val="0"/>
              </a:spcAft>
              <a:buNone/>
            </a:pPr>
            <a:r>
              <a:rPr lang="en"/>
              <a:t>1. Data Collection:</a:t>
            </a:r>
            <a:endParaRPr/>
          </a:p>
          <a:p>
            <a:pPr marL="0" lvl="0" indent="0" algn="l" rtl="0">
              <a:spcBef>
                <a:spcPts val="0"/>
              </a:spcBef>
              <a:spcAft>
                <a:spcPts val="0"/>
              </a:spcAft>
              <a:buNone/>
            </a:pPr>
            <a:r>
              <a:rPr lang="en"/>
              <a:t>Collect a dataset containing information about taxi rides, including features like distance traveled, pickup and drop-off locations, time of day, and the actual fare paid.</a:t>
            </a:r>
            <a:endParaRPr/>
          </a:p>
          <a:p>
            <a:pPr marL="0" lvl="0" indent="0" algn="l" rtl="0">
              <a:spcBef>
                <a:spcPts val="0"/>
              </a:spcBef>
              <a:spcAft>
                <a:spcPts val="0"/>
              </a:spcAft>
              <a:buNone/>
            </a:pPr>
            <a:endParaRPr/>
          </a:p>
          <a:p>
            <a:pPr marL="0" lvl="0" indent="0" algn="l" rtl="0">
              <a:spcBef>
                <a:spcPts val="0"/>
              </a:spcBef>
              <a:spcAft>
                <a:spcPts val="0"/>
              </a:spcAft>
              <a:buNone/>
            </a:pPr>
            <a:r>
              <a:rPr lang="en"/>
              <a:t>2. Exploratory Data Analysis (EDA):**</a:t>
            </a:r>
            <a:endParaRPr/>
          </a:p>
          <a:p>
            <a:pPr marL="0" lvl="0" indent="0" algn="l" rtl="0">
              <a:spcBef>
                <a:spcPts val="0"/>
              </a:spcBef>
              <a:spcAft>
                <a:spcPts val="0"/>
              </a:spcAft>
              <a:buNone/>
            </a:pPr>
            <a:r>
              <a:rPr lang="en"/>
              <a:t>Explore the dataset to understand its characteristics and relationships:</a:t>
            </a:r>
            <a:endParaRPr/>
          </a:p>
          <a:p>
            <a:pPr marL="0" lvl="0" indent="0" algn="l" rtl="0">
              <a:spcBef>
                <a:spcPts val="0"/>
              </a:spcBef>
              <a:spcAft>
                <a:spcPts val="0"/>
              </a:spcAft>
              <a:buNone/>
            </a:pPr>
            <a:r>
              <a:rPr lang="en"/>
              <a:t>- Analyze data distributions, checking for outliers and anomalies.</a:t>
            </a:r>
            <a:endParaRPr/>
          </a:p>
          <a:p>
            <a:pPr marL="0" lvl="0" indent="0" algn="l" rtl="0">
              <a:spcBef>
                <a:spcPts val="0"/>
              </a:spcBef>
              <a:spcAft>
                <a:spcPts val="0"/>
              </a:spcAft>
              <a:buNone/>
            </a:pPr>
            <a:r>
              <a:rPr lang="en"/>
              <a:t>- Visualize the relationship between fare amounts and features like distance and time of day.</a:t>
            </a:r>
            <a:endParaRPr/>
          </a:p>
          <a:p>
            <a:pPr marL="0" lvl="0" indent="0" algn="l" rtl="0">
              <a:spcBef>
                <a:spcPts val="0"/>
              </a:spcBef>
              <a:spcAft>
                <a:spcPts val="0"/>
              </a:spcAft>
              <a:buNone/>
            </a:pPr>
            <a:r>
              <a:rPr lang="en"/>
              <a:t>- Investigate correlations between variables, like how fare amount correlates with distance.</a:t>
            </a:r>
            <a:endParaRPr/>
          </a:p>
          <a:p>
            <a:pPr marL="0" lvl="0" indent="0" algn="l" rtl="0">
              <a:spcBef>
                <a:spcPts val="0"/>
              </a:spcBef>
              <a:spcAft>
                <a:spcPts val="0"/>
              </a:spcAft>
              <a:buNone/>
            </a:pPr>
            <a:endParaRPr/>
          </a:p>
          <a:p>
            <a:pPr marL="0" lvl="0" indent="0" algn="l" rtl="0">
              <a:spcBef>
                <a:spcPts val="0"/>
              </a:spcBef>
              <a:spcAft>
                <a:spcPts val="0"/>
              </a:spcAft>
              <a:buNone/>
            </a:pPr>
            <a:r>
              <a:rPr lang="en"/>
              <a:t>3. Data Preprocessing:</a:t>
            </a:r>
            <a:endParaRPr/>
          </a:p>
          <a:p>
            <a:pPr marL="0" lvl="0" indent="0" algn="l" rtl="0">
              <a:spcBef>
                <a:spcPts val="0"/>
              </a:spcBef>
              <a:spcAft>
                <a:spcPts val="0"/>
              </a:spcAft>
              <a:buNone/>
            </a:pPr>
            <a:r>
              <a:rPr lang="en"/>
              <a:t>Clean and prepare the dataset for modeling:</a:t>
            </a:r>
            <a:endParaRPr/>
          </a:p>
          <a:p>
            <a:pPr marL="0" lvl="0" indent="0" algn="l" rtl="0">
              <a:spcBef>
                <a:spcPts val="0"/>
              </a:spcBef>
              <a:spcAft>
                <a:spcPts val="0"/>
              </a:spcAft>
              <a:buNone/>
            </a:pPr>
            <a:r>
              <a:rPr lang="en"/>
              <a:t>- Handle missing values, potentially using imputation methods.</a:t>
            </a:r>
            <a:endParaRPr/>
          </a:p>
          <a:p>
            <a:pPr marL="0" lvl="0" indent="0" algn="l" rtl="0">
              <a:spcBef>
                <a:spcPts val="0"/>
              </a:spcBef>
              <a:spcAft>
                <a:spcPts val="0"/>
              </a:spcAft>
              <a:buNone/>
            </a:pPr>
            <a:r>
              <a:rPr lang="en"/>
              <a:t>- Convert categorical variables like pickup/drop-off locations into numerical values using techniques like one-hot encoding.</a:t>
            </a:r>
            <a:endParaRPr/>
          </a:p>
          <a:p>
            <a:pPr marL="0" lvl="0" indent="0" algn="l" rtl="0">
              <a:spcBef>
                <a:spcPts val="0"/>
              </a:spcBef>
              <a:spcAft>
                <a:spcPts val="0"/>
              </a:spcAft>
              <a:buNone/>
            </a:pPr>
            <a:r>
              <a:rPr lang="en"/>
              <a:t>- Normalize numerical features to ensure they're on a similar scale.</a:t>
            </a:r>
            <a:endParaRPr/>
          </a:p>
          <a:p>
            <a:pPr marL="0" lvl="0" indent="0" algn="l" rtl="0">
              <a:spcBef>
                <a:spcPts val="0"/>
              </a:spcBef>
              <a:spcAft>
                <a:spcPts val="0"/>
              </a:spcAft>
              <a:buNone/>
            </a:pPr>
            <a:endParaRPr/>
          </a:p>
          <a:p>
            <a:pPr marL="0" lvl="0" indent="0" algn="l" rtl="0">
              <a:spcBef>
                <a:spcPts val="0"/>
              </a:spcBef>
              <a:spcAft>
                <a:spcPts val="0"/>
              </a:spcAft>
              <a:buNone/>
            </a:pPr>
            <a:r>
              <a:rPr lang="en"/>
              <a:t>4. Feature Engineering:</a:t>
            </a:r>
            <a:endParaRPr/>
          </a:p>
          <a:p>
            <a:pPr marL="0" lvl="0" indent="0" algn="l" rtl="0">
              <a:spcBef>
                <a:spcPts val="0"/>
              </a:spcBef>
              <a:spcAft>
                <a:spcPts val="0"/>
              </a:spcAft>
              <a:buNone/>
            </a:pPr>
            <a:r>
              <a:rPr lang="en"/>
              <a:t>Create new features to enhance the predictive power of the model:</a:t>
            </a:r>
            <a:endParaRPr/>
          </a:p>
          <a:p>
            <a:pPr marL="0" lvl="0" indent="0" algn="l" rtl="0">
              <a:spcBef>
                <a:spcPts val="0"/>
              </a:spcBef>
              <a:spcAft>
                <a:spcPts val="0"/>
              </a:spcAft>
              <a:buNone/>
            </a:pPr>
            <a:r>
              <a:rPr lang="en"/>
              <a:t>- Extract features from timestamps, like day of the week or time of day.</a:t>
            </a:r>
            <a:endParaRPr/>
          </a:p>
          <a:p>
            <a:pPr marL="0" lvl="0" indent="0" algn="l" rtl="0">
              <a:spcBef>
                <a:spcPts val="0"/>
              </a:spcBef>
              <a:spcAft>
                <a:spcPts val="0"/>
              </a:spcAft>
              <a:buNone/>
            </a:pPr>
            <a:r>
              <a:rPr lang="en"/>
              <a:t>- Calculate additional metrics, such as average speed or distance to popular locations.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9"/>
          <p:cNvSpPr txBox="1"/>
          <p:nvPr/>
        </p:nvSpPr>
        <p:spPr>
          <a:xfrm>
            <a:off x="0" y="0"/>
            <a:ext cx="9144000" cy="514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**5. Data Splitting:**</a:t>
            </a:r>
            <a:endParaRPr>
              <a:solidFill>
                <a:schemeClr val="dk1"/>
              </a:solidFill>
            </a:endParaRPr>
          </a:p>
          <a:p>
            <a:pPr marL="0" lvl="0" indent="0" algn="l" rtl="0">
              <a:spcBef>
                <a:spcPts val="0"/>
              </a:spcBef>
              <a:spcAft>
                <a:spcPts val="0"/>
              </a:spcAft>
              <a:buNone/>
            </a:pPr>
            <a:r>
              <a:rPr lang="en">
                <a:solidFill>
                  <a:schemeClr val="dk1"/>
                </a:solidFill>
              </a:rPr>
              <a:t>Divide the dataset into training and testing sets to evaluate model performance:</a:t>
            </a:r>
            <a:endParaRPr>
              <a:solidFill>
                <a:schemeClr val="dk1"/>
              </a:solidFill>
            </a:endParaRPr>
          </a:p>
          <a:p>
            <a:pPr marL="0" lvl="0" indent="0" algn="l" rtl="0">
              <a:spcBef>
                <a:spcPts val="0"/>
              </a:spcBef>
              <a:spcAft>
                <a:spcPts val="0"/>
              </a:spcAft>
              <a:buNone/>
            </a:pPr>
            <a:r>
              <a:rPr lang="en">
                <a:solidFill>
                  <a:schemeClr val="dk1"/>
                </a:solidFill>
              </a:rPr>
              <a:t>- Allocate a portion of the data for training and the remainder for testing.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**6. Model Selection:**</a:t>
            </a:r>
            <a:endParaRPr>
              <a:solidFill>
                <a:schemeClr val="dk1"/>
              </a:solidFill>
            </a:endParaRPr>
          </a:p>
          <a:p>
            <a:pPr marL="0" lvl="0" indent="0" algn="l" rtl="0">
              <a:spcBef>
                <a:spcPts val="0"/>
              </a:spcBef>
              <a:spcAft>
                <a:spcPts val="0"/>
              </a:spcAft>
              <a:buNone/>
            </a:pPr>
            <a:r>
              <a:rPr lang="en">
                <a:solidFill>
                  <a:schemeClr val="dk1"/>
                </a:solidFill>
              </a:rPr>
              <a:t>Choose suitable machine learning algorithms for regression:</a:t>
            </a:r>
            <a:endParaRPr>
              <a:solidFill>
                <a:schemeClr val="dk1"/>
              </a:solidFill>
            </a:endParaRPr>
          </a:p>
          <a:p>
            <a:pPr marL="0" lvl="0" indent="0" algn="l" rtl="0">
              <a:spcBef>
                <a:spcPts val="0"/>
              </a:spcBef>
              <a:spcAft>
                <a:spcPts val="0"/>
              </a:spcAft>
              <a:buNone/>
            </a:pPr>
            <a:r>
              <a:rPr lang="en">
                <a:solidFill>
                  <a:schemeClr val="dk1"/>
                </a:solidFill>
              </a:rPr>
              <a:t>- Linear Regression: As a baseline model for simplicity.</a:t>
            </a:r>
            <a:endParaRPr>
              <a:solidFill>
                <a:schemeClr val="dk1"/>
              </a:solidFill>
            </a:endParaRPr>
          </a:p>
          <a:p>
            <a:pPr marL="0" lvl="0" indent="0" algn="l" rtl="0">
              <a:spcBef>
                <a:spcPts val="0"/>
              </a:spcBef>
              <a:spcAft>
                <a:spcPts val="0"/>
              </a:spcAft>
              <a:buNone/>
            </a:pPr>
            <a:r>
              <a:rPr lang="en">
                <a:solidFill>
                  <a:schemeClr val="dk1"/>
                </a:solidFill>
              </a:rPr>
              <a:t>- Gradient Boosting Regressor: To capture complex relationships and interactions.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**7. Model Training:**</a:t>
            </a:r>
            <a:endParaRPr>
              <a:solidFill>
                <a:schemeClr val="dk1"/>
              </a:solidFill>
            </a:endParaRPr>
          </a:p>
          <a:p>
            <a:pPr marL="0" lvl="0" indent="0" algn="l" rtl="0">
              <a:spcBef>
                <a:spcPts val="0"/>
              </a:spcBef>
              <a:spcAft>
                <a:spcPts val="0"/>
              </a:spcAft>
              <a:buNone/>
            </a:pPr>
            <a:r>
              <a:rPr lang="en">
                <a:solidFill>
                  <a:schemeClr val="dk1"/>
                </a:solidFill>
              </a:rPr>
              <a:t>Train the selected models using the training data:</a:t>
            </a:r>
            <a:endParaRPr>
              <a:solidFill>
                <a:schemeClr val="dk1"/>
              </a:solidFill>
            </a:endParaRPr>
          </a:p>
          <a:p>
            <a:pPr marL="0" lvl="0" indent="0" algn="l" rtl="0">
              <a:spcBef>
                <a:spcPts val="0"/>
              </a:spcBef>
              <a:spcAft>
                <a:spcPts val="0"/>
              </a:spcAft>
              <a:buNone/>
            </a:pPr>
            <a:r>
              <a:rPr lang="en">
                <a:solidFill>
                  <a:schemeClr val="dk1"/>
                </a:solidFill>
              </a:rPr>
              <a:t>- Provide features (distance, time-related features, etc.) and the corresponding target variable (fare amount).</a:t>
            </a:r>
            <a:endParaRPr>
              <a:solidFill>
                <a:schemeClr val="dk1"/>
              </a:solidFill>
            </a:endParaRPr>
          </a:p>
          <a:p>
            <a:pPr marL="0" lvl="0" indent="0" algn="l" rtl="0">
              <a:spcBef>
                <a:spcPts val="0"/>
              </a:spcBef>
              <a:spcAft>
                <a:spcPts val="0"/>
              </a:spcAft>
              <a:buNone/>
            </a:pPr>
            <a:r>
              <a:rPr lang="en">
                <a:solidFill>
                  <a:schemeClr val="dk1"/>
                </a:solidFill>
              </a:rPr>
              <a:t>- The algorithms adjust their parameters to learn from the training data.</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**8. Model Evaluation:**</a:t>
            </a:r>
            <a:endParaRPr>
              <a:solidFill>
                <a:schemeClr val="dk1"/>
              </a:solidFill>
            </a:endParaRPr>
          </a:p>
          <a:p>
            <a:pPr marL="0" lvl="0" indent="0" algn="l" rtl="0">
              <a:spcBef>
                <a:spcPts val="0"/>
              </a:spcBef>
              <a:spcAft>
                <a:spcPts val="0"/>
              </a:spcAft>
              <a:buNone/>
            </a:pPr>
            <a:r>
              <a:rPr lang="en">
                <a:solidFill>
                  <a:schemeClr val="dk1"/>
                </a:solidFill>
              </a:rPr>
              <a:t>Evaluate model performance using appropriate metrics:</a:t>
            </a:r>
            <a:endParaRPr>
              <a:solidFill>
                <a:schemeClr val="dk1"/>
              </a:solidFill>
            </a:endParaRPr>
          </a:p>
          <a:p>
            <a:pPr marL="0" lvl="0" indent="0" algn="l" rtl="0">
              <a:spcBef>
                <a:spcPts val="0"/>
              </a:spcBef>
              <a:spcAft>
                <a:spcPts val="0"/>
              </a:spcAft>
              <a:buNone/>
            </a:pPr>
            <a:r>
              <a:rPr lang="en">
                <a:solidFill>
                  <a:schemeClr val="dk1"/>
                </a:solidFill>
              </a:rPr>
              <a:t>- Root Mean Squared Error (RMSE) or Mean Absolute Error (MAE) for regression problems.</a:t>
            </a:r>
            <a:endParaRPr>
              <a:solidFill>
                <a:schemeClr val="dk1"/>
              </a:solidFill>
            </a:endParaRPr>
          </a:p>
          <a:p>
            <a:pPr marL="0" lvl="0" indent="0" algn="l" rtl="0">
              <a:spcBef>
                <a:spcPts val="0"/>
              </a:spcBef>
              <a:spcAft>
                <a:spcPts val="0"/>
              </a:spcAft>
              <a:buNone/>
            </a:pPr>
            <a:r>
              <a:rPr lang="en">
                <a:solidFill>
                  <a:schemeClr val="dk1"/>
                </a:solidFill>
              </a:rPr>
              <a:t>- Compare the performance of both models on the test data.</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**9. Hyperparameter Tuning:**</a:t>
            </a:r>
            <a:endParaRPr>
              <a:solidFill>
                <a:schemeClr val="dk1"/>
              </a:solidFill>
            </a:endParaRPr>
          </a:p>
          <a:p>
            <a:pPr marL="0" lvl="0" indent="0" algn="l" rtl="0">
              <a:spcBef>
                <a:spcPts val="0"/>
              </a:spcBef>
              <a:spcAft>
                <a:spcPts val="0"/>
              </a:spcAft>
              <a:buNone/>
            </a:pPr>
            <a:r>
              <a:rPr lang="en">
                <a:solidFill>
                  <a:schemeClr val="dk1"/>
                </a:solidFill>
              </a:rPr>
              <a:t>Optimize model hyperparameters to improve performance:</a:t>
            </a:r>
            <a:endParaRPr>
              <a:solidFill>
                <a:schemeClr val="dk1"/>
              </a:solidFill>
            </a:endParaRPr>
          </a:p>
          <a:p>
            <a:pPr marL="0" lvl="0" indent="0" algn="l" rtl="0">
              <a:spcBef>
                <a:spcPts val="0"/>
              </a:spcBef>
              <a:spcAft>
                <a:spcPts val="0"/>
              </a:spcAft>
              <a:buNone/>
            </a:pPr>
            <a:r>
              <a:rPr lang="en">
                <a:solidFill>
                  <a:schemeClr val="dk1"/>
                </a:solidFill>
              </a:rPr>
              <a:t>- Utilize techniques like grid search or random search to find the best hyperparameter values.</a:t>
            </a:r>
            <a:endParaRPr>
              <a:solidFill>
                <a:schemeClr val="dk1"/>
              </a:solidFill>
            </a:endParaRPr>
          </a:p>
          <a:p>
            <a:pPr marL="0" lvl="0" indent="0" algn="l" rtl="0">
              <a:spcBef>
                <a:spcPts val="0"/>
              </a:spcBef>
              <a:spcAft>
                <a:spcPts val="0"/>
              </a:spcAft>
              <a:buNone/>
            </a:pPr>
            <a:r>
              <a:rPr lang="en">
                <a:solidFill>
                  <a:schemeClr val="dk1"/>
                </a:solidFill>
              </a:rPr>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0"/>
          <p:cNvSpPr txBox="1"/>
          <p:nvPr/>
        </p:nvSpPr>
        <p:spPr>
          <a:xfrm>
            <a:off x="-50" y="718000"/>
            <a:ext cx="9144000" cy="4494600"/>
          </a:xfrm>
          <a:prstGeom prst="rect">
            <a:avLst/>
          </a:prstGeom>
          <a:solidFill>
            <a:srgbClr val="FEEFC4"/>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Exploratory Data Analysis is a crucial preliminary step in data analysis that involves visually and quantitatively summarizing, interpreting, and understanding the main characteristics of a dataset.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1. **Data Overview:** EDA begins by gaining a high-level understanding of the dataset's structure, including the number of observations (rows), variables (columns), and data types.</a:t>
            </a:r>
            <a:endParaRPr/>
          </a:p>
          <a:p>
            <a:pPr marL="0" lvl="0" indent="0" algn="l" rtl="0">
              <a:spcBef>
                <a:spcPts val="0"/>
              </a:spcBef>
              <a:spcAft>
                <a:spcPts val="0"/>
              </a:spcAft>
              <a:buNone/>
            </a:pPr>
            <a:endParaRPr/>
          </a:p>
          <a:p>
            <a:pPr marL="0" lvl="0" indent="0" algn="l" rtl="0">
              <a:spcBef>
                <a:spcPts val="0"/>
              </a:spcBef>
              <a:spcAft>
                <a:spcPts val="0"/>
              </a:spcAft>
              <a:buNone/>
            </a:pPr>
            <a:r>
              <a:rPr lang="en"/>
              <a:t>2. **Univariate Analysis:** This involves analyzing individual variables in isolation to understand their distributions, central tendencies (mean, median), spread (variance, standard deviation), and potential outliers.</a:t>
            </a:r>
            <a:endParaRPr/>
          </a:p>
          <a:p>
            <a:pPr marL="0" lvl="0" indent="0" algn="l" rtl="0">
              <a:spcBef>
                <a:spcPts val="0"/>
              </a:spcBef>
              <a:spcAft>
                <a:spcPts val="0"/>
              </a:spcAft>
              <a:buNone/>
            </a:pPr>
            <a:endParaRPr/>
          </a:p>
          <a:p>
            <a:pPr marL="0" lvl="0" indent="0" algn="l" rtl="0">
              <a:spcBef>
                <a:spcPts val="0"/>
              </a:spcBef>
              <a:spcAft>
                <a:spcPts val="0"/>
              </a:spcAft>
              <a:buNone/>
            </a:pPr>
            <a:r>
              <a:rPr lang="en"/>
              <a:t>3. **Bivariate Analysis:** Exploring relationships between pairs of variables helps uncover correlations, associations, and dependencies. Scatter plots, correlation matrices, and cross-tabulations are commonly used.</a:t>
            </a:r>
            <a:endParaRPr/>
          </a:p>
          <a:p>
            <a:pPr marL="0" lvl="0" indent="0" algn="l" rtl="0">
              <a:spcBef>
                <a:spcPts val="0"/>
              </a:spcBef>
              <a:spcAft>
                <a:spcPts val="0"/>
              </a:spcAft>
              <a:buNone/>
            </a:pPr>
            <a:endParaRPr/>
          </a:p>
          <a:p>
            <a:pPr marL="0" lvl="0" indent="0" algn="l" rtl="0">
              <a:spcBef>
                <a:spcPts val="0"/>
              </a:spcBef>
              <a:spcAft>
                <a:spcPts val="0"/>
              </a:spcAft>
              <a:buNone/>
            </a:pPr>
            <a:r>
              <a:rPr lang="en"/>
              <a:t>4. **Multivariate Analysis:** This involves considering interactions between three or more variables. Techniques like heatmaps, 3D plots, and dimensionality reduction methods (PCA, t-SNE) can help visualize complex relationships.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15" name="Google Shape;315;p20"/>
          <p:cNvSpPr txBox="1">
            <a:spLocks noGrp="1"/>
          </p:cNvSpPr>
          <p:nvPr>
            <p:ph type="title"/>
          </p:nvPr>
        </p:nvSpPr>
        <p:spPr>
          <a:xfrm>
            <a:off x="0" y="0"/>
            <a:ext cx="9060000" cy="717900"/>
          </a:xfrm>
          <a:prstGeom prst="rect">
            <a:avLst/>
          </a:prstGeom>
          <a:solidFill>
            <a:schemeClr val="accent1"/>
          </a:solidFill>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sz="2600">
                <a:latin typeface="Arial"/>
                <a:ea typeface="Arial"/>
                <a:cs typeface="Arial"/>
                <a:sym typeface="Arial"/>
              </a:rPr>
              <a:t>Exploratory Data Analysis (EDA):</a:t>
            </a:r>
            <a:endParaRPr sz="7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21"/>
          <p:cNvPicPr preferRelativeResize="0"/>
          <p:nvPr/>
        </p:nvPicPr>
        <p:blipFill>
          <a:blip r:embed="rId3">
            <a:alphaModFix/>
          </a:blip>
          <a:stretch>
            <a:fillRect/>
          </a:stretch>
        </p:blipFill>
        <p:spPr>
          <a:xfrm>
            <a:off x="0" y="61725"/>
            <a:ext cx="5042926" cy="2850650"/>
          </a:xfrm>
          <a:prstGeom prst="rect">
            <a:avLst/>
          </a:prstGeom>
          <a:noFill/>
          <a:ln>
            <a:noFill/>
          </a:ln>
        </p:spPr>
      </p:pic>
      <p:pic>
        <p:nvPicPr>
          <p:cNvPr id="321" name="Google Shape;321;p21"/>
          <p:cNvPicPr preferRelativeResize="0"/>
          <p:nvPr/>
        </p:nvPicPr>
        <p:blipFill>
          <a:blip r:embed="rId4">
            <a:alphaModFix/>
          </a:blip>
          <a:stretch>
            <a:fillRect/>
          </a:stretch>
        </p:blipFill>
        <p:spPr>
          <a:xfrm>
            <a:off x="0" y="2445250"/>
            <a:ext cx="3710801" cy="2698250"/>
          </a:xfrm>
          <a:prstGeom prst="rect">
            <a:avLst/>
          </a:prstGeom>
          <a:noFill/>
          <a:ln>
            <a:noFill/>
          </a:ln>
        </p:spPr>
      </p:pic>
      <p:pic>
        <p:nvPicPr>
          <p:cNvPr id="322" name="Google Shape;322;p21"/>
          <p:cNvPicPr preferRelativeResize="0"/>
          <p:nvPr/>
        </p:nvPicPr>
        <p:blipFill>
          <a:blip r:embed="rId5">
            <a:alphaModFix/>
          </a:blip>
          <a:stretch>
            <a:fillRect/>
          </a:stretch>
        </p:blipFill>
        <p:spPr>
          <a:xfrm>
            <a:off x="5156625" y="948675"/>
            <a:ext cx="3850199" cy="2850649"/>
          </a:xfrm>
          <a:prstGeom prst="rect">
            <a:avLst/>
          </a:prstGeom>
          <a:noFill/>
          <a:ln>
            <a:noFill/>
          </a:ln>
        </p:spPr>
      </p:pic>
    </p:spTree>
  </p:cSld>
  <p:clrMapOvr>
    <a:masterClrMapping/>
  </p:clrMapOvr>
</p:sld>
</file>

<file path=ppt/theme/theme1.xml><?xml version="1.0" encoding="utf-8"?>
<a:theme xmlns:a="http://schemas.openxmlformats.org/drawingml/2006/main" name="Taxi Infographics by Slidesgo">
  <a:themeElements>
    <a:clrScheme name="Simple Light">
      <a:dk1>
        <a:srgbClr val="000000"/>
      </a:dk1>
      <a:lt1>
        <a:srgbClr val="FFFFFF"/>
      </a:lt1>
      <a:dk2>
        <a:srgbClr val="434343"/>
      </a:dk2>
      <a:lt2>
        <a:srgbClr val="D9D9D9"/>
      </a:lt2>
      <a:accent1>
        <a:srgbClr val="FDB813"/>
      </a:accent1>
      <a:accent2>
        <a:srgbClr val="DDA216"/>
      </a:accent2>
      <a:accent3>
        <a:srgbClr val="BC8B19"/>
      </a:accent3>
      <a:accent4>
        <a:srgbClr val="666666"/>
      </a:accent4>
      <a:accent5>
        <a:srgbClr val="0036B0"/>
      </a:accent5>
      <a:accent6>
        <a:srgbClr val="145CF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1451</Words>
  <Application>Microsoft Office PowerPoint</Application>
  <PresentationFormat>On-screen Show (16:9)</PresentationFormat>
  <Paragraphs>164</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DM Sans</vt:lpstr>
      <vt:lpstr>Courier New</vt:lpstr>
      <vt:lpstr>Fira Sans Extra Condensed</vt:lpstr>
      <vt:lpstr>Roboto</vt:lpstr>
      <vt:lpstr>Arial</vt:lpstr>
      <vt:lpstr>DM Sans SemiBold</vt:lpstr>
      <vt:lpstr>Taxi Infographics by Slidesgo</vt:lpstr>
      <vt:lpstr>PowerPoint Presentation</vt:lpstr>
      <vt:lpstr>PowerPoint Presentation</vt:lpstr>
      <vt:lpstr>The problem we address in taxi fare prediction: </vt:lpstr>
      <vt:lpstr>PowerPoint Presentation</vt:lpstr>
      <vt:lpstr>  Importance of Predictive Modeling in Taxi Fare Prediction</vt:lpstr>
      <vt:lpstr>PowerPoint Presentation</vt:lpstr>
      <vt:lpstr>PowerPoint Presentation</vt:lpstr>
      <vt:lpstr>Exploratory Data Analysis (EDA):</vt:lpstr>
      <vt:lpstr>PowerPoint Presentation</vt:lpstr>
      <vt:lpstr>CODE &amp; IMPORTANT GRAPHS</vt:lpstr>
      <vt:lpstr>PowerPoint Presentation</vt:lpstr>
      <vt:lpstr>PowerPoint Presentation</vt:lpstr>
      <vt:lpstr>Linear Regression:</vt:lpstr>
      <vt:lpstr>CODE  &amp; Output (graph)</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shivansh tiwari</cp:lastModifiedBy>
  <cp:revision>1</cp:revision>
  <dcterms:modified xsi:type="dcterms:W3CDTF">2023-08-29T04:52:59Z</dcterms:modified>
</cp:coreProperties>
</file>